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70" r:id="rId5"/>
    <p:sldId id="271" r:id="rId6"/>
    <p:sldId id="272" r:id="rId7"/>
    <p:sldId id="262" r:id="rId8"/>
    <p:sldId id="273" r:id="rId9"/>
    <p:sldId id="2147482802" r:id="rId10"/>
    <p:sldId id="2147482806" r:id="rId11"/>
    <p:sldId id="2147482807" r:id="rId12"/>
    <p:sldId id="2147482808" r:id="rId13"/>
    <p:sldId id="268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8E8E"/>
    <a:srgbClr val="B0B0B0"/>
    <a:srgbClr val="B3EB8D"/>
    <a:srgbClr val="3FBFAD"/>
    <a:srgbClr val="8B8C8E"/>
    <a:srgbClr val="DD5F13"/>
    <a:srgbClr val="4F86A0"/>
    <a:srgbClr val="646569"/>
    <a:srgbClr val="FF9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8" autoAdjust="0"/>
    <p:restoredTop sz="94489" autoAdjust="0"/>
  </p:normalViewPr>
  <p:slideViewPr>
    <p:cSldViewPr snapToGrid="0">
      <p:cViewPr varScale="1">
        <p:scale>
          <a:sx n="59" d="100"/>
          <a:sy n="59" d="100"/>
        </p:scale>
        <p:origin x="6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3112-4CC5-420B-891E-1A03BDB84B5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995AA-23C2-4D6A-910E-6077D38FE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2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F4895-7314-4F40-8DF5-D49530122100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51DB6-9766-45D9-9D9B-77298589E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7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fe572439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dfe572439f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2dfe572439f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eb074f4285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eb074f4285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942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eb074f4285_0_1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eb074f4285_0_1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79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eb074f4285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eb074f4285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40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dfe572439f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dfe572439f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eb074f4285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eb074f4285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dfe572439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dfe572439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66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e649789f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e649789f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58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eb074f4285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2eb074f4285_0_721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2eb074f4285_0_7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43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eb074f4285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2eb074f4285_0_1145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8" name="Google Shape;488;g2eb074f4285_0_1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34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dfe572439f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2dfe572439f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505" name="Google Shape;505;g2dfe572439f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eb8487c93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2eb8487c93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739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eb074f4285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eb074f4285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The implementation timeline typically ranges from two months to six months and is always right-sized for each customer through scoping. </a:t>
            </a:r>
          </a:p>
          <a:p>
            <a:pPr algn="ctr"/>
            <a:r>
              <a:rPr lang="en-US" sz="1200" dirty="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The time required can vary based on Vault complexity, integrations, and available content. 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1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15329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939694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512380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2_Title Slide">
    <p:bg>
      <p:bgPr>
        <a:solidFill>
          <a:schemeClr val="dk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1524000" y="1092223"/>
            <a:ext cx="9144000" cy="2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805543" y="3391275"/>
            <a:ext cx="10581200" cy="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500"/>
              <a:buNone/>
              <a:defRPr sz="2000"/>
            </a:lvl2pPr>
            <a:lvl3pPr lvl="2" algn="ctr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None/>
              <a:defRPr sz="1867"/>
            </a:lvl3pPr>
            <a:lvl4pPr lvl="3" algn="ctr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None/>
              <a:defRPr sz="1600"/>
            </a:lvl4pPr>
            <a:lvl5pPr lvl="4" algn="ctr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73" name="Google Shape;73;p16"/>
          <p:cNvGrpSpPr/>
          <p:nvPr/>
        </p:nvGrpSpPr>
        <p:grpSpPr>
          <a:xfrm>
            <a:off x="4879767" y="5158664"/>
            <a:ext cx="2432429" cy="564299"/>
            <a:chOff x="0" y="1492"/>
            <a:chExt cx="5760" cy="1336"/>
          </a:xfrm>
        </p:grpSpPr>
        <p:sp>
          <p:nvSpPr>
            <p:cNvPr id="74" name="Google Shape;74;p16"/>
            <p:cNvSpPr/>
            <p:nvPr/>
          </p:nvSpPr>
          <p:spPr>
            <a:xfrm>
              <a:off x="3518" y="1664"/>
              <a:ext cx="1165" cy="1164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2440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4626" y="1655"/>
              <a:ext cx="1134" cy="113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183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0" y="1492"/>
              <a:ext cx="1315" cy="1336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360" y="1492"/>
              <a:ext cx="594" cy="59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2716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ubtitle Content">
  <p:cSld name="2_Title Subtitle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826624" y="1371600"/>
            <a:ext cx="11098800" cy="5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233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Char char="−"/>
              <a:defRPr/>
            </a:lvl2pPr>
            <a:lvl3pPr marL="1828754" lvl="2" indent="-4063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Char char="•"/>
              <a:defRPr/>
            </a:lvl3pPr>
            <a:lvl4pPr marL="2438339" lvl="3" indent="-4063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Char char="•"/>
              <a:defRPr/>
            </a:lvl4pPr>
            <a:lvl5pPr marL="3047924" lvl="4" indent="-4063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276303" y="907083"/>
            <a:ext cx="116392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SzPts val="2000"/>
              <a:buNone/>
              <a:defRPr sz="2667">
                <a:solidFill>
                  <a:srgbClr val="87888D"/>
                </a:solidFill>
              </a:defRPr>
            </a:lvl1pPr>
            <a:lvl2pPr marL="1219170" lvl="1" indent="-4233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Char char="−"/>
              <a:defRPr/>
            </a:lvl2pPr>
            <a:lvl3pPr marL="1828754" lvl="2" indent="-4233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200" cy="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408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Content">
  <p:cSld name="1_Title Subtitle Conten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6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600" cy="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6"/>
          <p:cNvSpPr txBox="1">
            <a:spLocks noGrp="1"/>
          </p:cNvSpPr>
          <p:nvPr>
            <p:ph type="body" idx="1"/>
          </p:nvPr>
        </p:nvSpPr>
        <p:spPr>
          <a:xfrm>
            <a:off x="826624" y="1389888"/>
            <a:ext cx="10538800" cy="5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609585" lvl="0" indent="-423323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3979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100"/>
              <a:buChar char="−"/>
              <a:defRPr/>
            </a:lvl2pPr>
            <a:lvl3pPr marL="1828754" lvl="2" indent="-3809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900"/>
              <a:buChar char="•"/>
              <a:defRPr/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56"/>
          <p:cNvSpPr txBox="1">
            <a:spLocks noGrp="1"/>
          </p:cNvSpPr>
          <p:nvPr>
            <p:ph type="body" idx="2"/>
          </p:nvPr>
        </p:nvSpPr>
        <p:spPr>
          <a:xfrm>
            <a:off x="765969" y="907083"/>
            <a:ext cx="106604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609585" lvl="0" indent="-304792" algn="ctr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SzPts val="1500"/>
              <a:buNone/>
              <a:defRPr sz="2667">
                <a:solidFill>
                  <a:srgbClr val="87888D"/>
                </a:solidFill>
              </a:defRPr>
            </a:lvl1pPr>
            <a:lvl2pPr marL="1219170" lvl="1" indent="-3979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100"/>
              <a:buChar char="−"/>
              <a:defRPr/>
            </a:lvl2pPr>
            <a:lvl3pPr marL="1828754" lvl="2" indent="-3979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100"/>
              <a:buChar char="•"/>
              <a:defRPr/>
            </a:lvl3pPr>
            <a:lvl4pPr marL="2438339" lvl="3" indent="-3979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100"/>
              <a:buChar char="•"/>
              <a:defRPr/>
            </a:lvl4pPr>
            <a:lvl5pPr marL="3047924" lvl="4" indent="-3979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100"/>
              <a:buChar char="•"/>
              <a:defRPr/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3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Content">
  <p:cSld name="1_Title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600" cy="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826624" y="1066800"/>
            <a:ext cx="105388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23323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400"/>
              <a:buChar char="−"/>
              <a:defRPr/>
            </a:lvl2pPr>
            <a:lvl3pPr marL="1828754" lvl="2" indent="-4063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Char char="•"/>
              <a:defRPr/>
            </a:lvl3pPr>
            <a:lvl4pPr marL="2438339" lvl="3" indent="-4063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Char char="•"/>
              <a:defRPr/>
            </a:lvl4pPr>
            <a:lvl5pPr marL="3047924" lvl="4" indent="-406390" algn="l" rtl="0">
              <a:lnSpc>
                <a:spcPct val="80000"/>
              </a:lnSpc>
              <a:spcBef>
                <a:spcPts val="667"/>
              </a:spcBef>
              <a:spcAft>
                <a:spcPts val="0"/>
              </a:spcAft>
              <a:buClr>
                <a:srgbClr val="4A4B4E"/>
              </a:buClr>
              <a:buSzPts val="12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500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49633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0176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164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526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17560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001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309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5142983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2024</a:t>
            </a:r>
          </a:p>
        </p:txBody>
      </p:sp>
    </p:spTree>
    <p:extLst>
      <p:ext uri="{BB962C8B-B14F-4D97-AF65-F5344CB8AC3E}">
        <p14:creationId xmlns:p14="http://schemas.microsoft.com/office/powerpoint/2010/main" val="19273725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3949561" y="6521025"/>
            <a:ext cx="4292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2024</a:t>
            </a:r>
          </a:p>
        </p:txBody>
      </p:sp>
    </p:spTree>
    <p:extLst>
      <p:ext uri="{BB962C8B-B14F-4D97-AF65-F5344CB8AC3E}">
        <p14:creationId xmlns:p14="http://schemas.microsoft.com/office/powerpoint/2010/main" val="1282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6" r:id="rId2"/>
    <p:sldLayoutId id="2147483685" r:id="rId3"/>
    <p:sldLayoutId id="2147483680" r:id="rId4"/>
    <p:sldLayoutId id="2147483654" r:id="rId5"/>
    <p:sldLayoutId id="2147483675" r:id="rId6"/>
    <p:sldLayoutId id="2147483678" r:id="rId7"/>
    <p:sldLayoutId id="2147483655" r:id="rId8"/>
    <p:sldLayoutId id="2147483679" r:id="rId9"/>
    <p:sldLayoutId id="2147483681" r:id="rId10"/>
    <p:sldLayoutId id="2147483682" r:id="rId11"/>
    <p:sldLayoutId id="2147483707" r:id="rId12"/>
    <p:sldLayoutId id="2147483708" r:id="rId13"/>
    <p:sldLayoutId id="2147483710" r:id="rId14"/>
    <p:sldLayoutId id="2147483711" r:id="rId15"/>
  </p:sldLayoutIdLst>
  <p:transition>
    <p:fade/>
  </p:transition>
  <p:hf sldNum="0" hdr="0" ft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7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pos="168" userDrawn="1">
          <p15:clr>
            <a:srgbClr val="F26B43"/>
          </p15:clr>
        </p15:guide>
        <p15:guide id="6" pos="75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8"/>
          <p:cNvSpPr txBox="1">
            <a:spLocks noGrp="1"/>
          </p:cNvSpPr>
          <p:nvPr>
            <p:ph type="ctrTitle"/>
          </p:nvPr>
        </p:nvSpPr>
        <p:spPr>
          <a:xfrm>
            <a:off x="762233" y="1129800"/>
            <a:ext cx="10502400" cy="229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en"/>
              <a:t>Commercial Content Taxonomy for Life Sciences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7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600" cy="970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Projected Industry Adoption of Taxonomy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4E0B77-3AA9-B3F9-B21B-89D7D68F5FBA}"/>
              </a:ext>
            </a:extLst>
          </p:cNvPr>
          <p:cNvGrpSpPr/>
          <p:nvPr/>
        </p:nvGrpSpPr>
        <p:grpSpPr>
          <a:xfrm>
            <a:off x="-653072" y="3414044"/>
            <a:ext cx="13598827" cy="15600"/>
            <a:chOff x="833367" y="4363367"/>
            <a:chExt cx="11238700" cy="15600"/>
          </a:xfrm>
        </p:grpSpPr>
        <p:cxnSp>
          <p:nvCxnSpPr>
            <p:cNvPr id="659" name="Google Shape;659;p87"/>
            <p:cNvCxnSpPr>
              <a:cxnSpLocks/>
            </p:cNvCxnSpPr>
            <p:nvPr/>
          </p:nvCxnSpPr>
          <p:spPr>
            <a:xfrm rot="10800000" flipH="1">
              <a:off x="8384327" y="4363367"/>
              <a:ext cx="1800000" cy="15600"/>
            </a:xfrm>
            <a:prstGeom prst="straightConnector1">
              <a:avLst/>
            </a:prstGeom>
            <a:noFill/>
            <a:ln w="76200" cap="flat" cmpd="sng">
              <a:solidFill>
                <a:schemeClr val="tx2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60" name="Google Shape;660;p87"/>
            <p:cNvCxnSpPr>
              <a:cxnSpLocks/>
            </p:cNvCxnSpPr>
            <p:nvPr/>
          </p:nvCxnSpPr>
          <p:spPr>
            <a:xfrm rot="10800000" flipH="1">
              <a:off x="6496587" y="4363367"/>
              <a:ext cx="1800000" cy="15600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61" name="Google Shape;661;p87"/>
            <p:cNvCxnSpPr>
              <a:cxnSpLocks/>
            </p:cNvCxnSpPr>
            <p:nvPr/>
          </p:nvCxnSpPr>
          <p:spPr>
            <a:xfrm rot="10800000" flipH="1">
              <a:off x="4608847" y="4363367"/>
              <a:ext cx="1800000" cy="1560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62" name="Google Shape;662;p87"/>
            <p:cNvCxnSpPr>
              <a:cxnSpLocks/>
            </p:cNvCxnSpPr>
            <p:nvPr/>
          </p:nvCxnSpPr>
          <p:spPr>
            <a:xfrm rot="10800000" flipH="1">
              <a:off x="2721107" y="4363367"/>
              <a:ext cx="1800000" cy="156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63" name="Google Shape;663;p87"/>
            <p:cNvCxnSpPr>
              <a:cxnSpLocks/>
            </p:cNvCxnSpPr>
            <p:nvPr/>
          </p:nvCxnSpPr>
          <p:spPr>
            <a:xfrm rot="10800000" flipH="1">
              <a:off x="833367" y="4367267"/>
              <a:ext cx="1800000" cy="7800"/>
            </a:xfrm>
            <a:prstGeom prst="straightConnector1">
              <a:avLst/>
            </a:prstGeom>
            <a:noFill/>
            <a:ln w="762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64" name="Google Shape;664;p87"/>
            <p:cNvCxnSpPr>
              <a:cxnSpLocks/>
            </p:cNvCxnSpPr>
            <p:nvPr/>
          </p:nvCxnSpPr>
          <p:spPr>
            <a:xfrm rot="10800000" flipH="1">
              <a:off x="10272067" y="4363367"/>
              <a:ext cx="1800000" cy="15600"/>
            </a:xfrm>
            <a:prstGeom prst="straightConnector1">
              <a:avLst/>
            </a:prstGeom>
            <a:noFill/>
            <a:ln w="76200" cap="flat" cmpd="sng">
              <a:solidFill>
                <a:schemeClr val="tx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5" name="Google Shape;665;p87"/>
          <p:cNvGrpSpPr/>
          <p:nvPr/>
        </p:nvGrpSpPr>
        <p:grpSpPr>
          <a:xfrm flipV="1">
            <a:off x="1013730" y="3716852"/>
            <a:ext cx="1018569" cy="1244117"/>
            <a:chOff x="8187057" y="2374319"/>
            <a:chExt cx="1018570" cy="1244118"/>
          </a:xfrm>
        </p:grpSpPr>
        <p:grpSp>
          <p:nvGrpSpPr>
            <p:cNvPr id="666" name="Google Shape;666;p87"/>
            <p:cNvGrpSpPr/>
            <p:nvPr/>
          </p:nvGrpSpPr>
          <p:grpSpPr>
            <a:xfrm>
              <a:off x="8187057" y="2374319"/>
              <a:ext cx="1018570" cy="1244118"/>
              <a:chOff x="8187057" y="2374319"/>
              <a:chExt cx="1018570" cy="1244118"/>
            </a:xfrm>
          </p:grpSpPr>
          <p:sp>
            <p:nvSpPr>
              <p:cNvPr id="667" name="Google Shape;667;p87"/>
              <p:cNvSpPr/>
              <p:nvPr/>
            </p:nvSpPr>
            <p:spPr>
              <a:xfrm>
                <a:off x="8187057" y="2374319"/>
                <a:ext cx="1018275" cy="1243759"/>
              </a:xfrm>
              <a:custGeom>
                <a:avLst/>
                <a:gdLst/>
                <a:ahLst/>
                <a:cxnLst/>
                <a:rect l="l" t="t" r="r" b="b"/>
                <a:pathLst>
                  <a:path w="1063473" h="1298965" extrusionOk="0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lt1"/>
              </a:solidFill>
              <a:ln w="34925" cap="flat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87"/>
              <p:cNvSpPr/>
              <p:nvPr/>
            </p:nvSpPr>
            <p:spPr>
              <a:xfrm>
                <a:off x="8187171" y="2884203"/>
                <a:ext cx="1018456" cy="734234"/>
              </a:xfrm>
              <a:custGeom>
                <a:avLst/>
                <a:gdLst/>
                <a:ahLst/>
                <a:cxnLst/>
                <a:rect l="l" t="t" r="r" b="b"/>
                <a:pathLst>
                  <a:path w="1018456" h="734234" extrusionOk="0">
                    <a:moveTo>
                      <a:pt x="416" y="0"/>
                    </a:moveTo>
                    <a:lnTo>
                      <a:pt x="1018456" y="0"/>
                    </a:lnTo>
                    <a:lnTo>
                      <a:pt x="992005" y="162132"/>
                    </a:lnTo>
                    <a:cubicBezTo>
                      <a:pt x="940366" y="315400"/>
                      <a:pt x="817775" y="436050"/>
                      <a:pt x="663278" y="484988"/>
                    </a:cubicBezTo>
                    <a:cubicBezTo>
                      <a:pt x="654004" y="487930"/>
                      <a:pt x="646257" y="494411"/>
                      <a:pt x="641639" y="502977"/>
                    </a:cubicBezTo>
                    <a:lnTo>
                      <a:pt x="520820" y="727334"/>
                    </a:lnTo>
                    <a:cubicBezTo>
                      <a:pt x="515867" y="736534"/>
                      <a:pt x="502644" y="736534"/>
                      <a:pt x="497691" y="727334"/>
                    </a:cubicBezTo>
                    <a:lnTo>
                      <a:pt x="379665" y="508154"/>
                    </a:lnTo>
                    <a:cubicBezTo>
                      <a:pt x="373222" y="496198"/>
                      <a:pt x="362384" y="487372"/>
                      <a:pt x="349498" y="483125"/>
                    </a:cubicBezTo>
                    <a:cubicBezTo>
                      <a:pt x="148007" y="416608"/>
                      <a:pt x="2161" y="227706"/>
                      <a:pt x="0" y="44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4925" cap="flat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9" name="Google Shape;669;p87"/>
            <p:cNvSpPr/>
            <p:nvPr/>
          </p:nvSpPr>
          <p:spPr>
            <a:xfrm>
              <a:off x="8294236" y="2490775"/>
              <a:ext cx="786900" cy="78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endParaRPr sz="2800">
                <a:solidFill>
                  <a:srgbClr val="99999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87"/>
          <p:cNvGrpSpPr/>
          <p:nvPr/>
        </p:nvGrpSpPr>
        <p:grpSpPr>
          <a:xfrm flipV="1">
            <a:off x="10152305" y="3712545"/>
            <a:ext cx="1018570" cy="1244116"/>
            <a:chOff x="6986960" y="3429001"/>
            <a:chExt cx="1018571" cy="1244117"/>
          </a:xfrm>
        </p:grpSpPr>
        <p:grpSp>
          <p:nvGrpSpPr>
            <p:cNvPr id="671" name="Google Shape;671;p87"/>
            <p:cNvGrpSpPr/>
            <p:nvPr/>
          </p:nvGrpSpPr>
          <p:grpSpPr>
            <a:xfrm>
              <a:off x="6986960" y="3429001"/>
              <a:ext cx="1018571" cy="1244117"/>
              <a:chOff x="6986960" y="3429001"/>
              <a:chExt cx="1018571" cy="1244117"/>
            </a:xfrm>
          </p:grpSpPr>
          <p:sp>
            <p:nvSpPr>
              <p:cNvPr id="672" name="Google Shape;672;p87"/>
              <p:cNvSpPr/>
              <p:nvPr/>
            </p:nvSpPr>
            <p:spPr>
              <a:xfrm>
                <a:off x="6986960" y="3429001"/>
                <a:ext cx="1018275" cy="1243759"/>
              </a:xfrm>
              <a:custGeom>
                <a:avLst/>
                <a:gdLst/>
                <a:ahLst/>
                <a:cxnLst/>
                <a:rect l="l" t="t" r="r" b="b"/>
                <a:pathLst>
                  <a:path w="1063473" h="1298965" extrusionOk="0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lt1"/>
              </a:solidFill>
              <a:ln w="34925" cap="flat" cmpd="sng">
                <a:solidFill>
                  <a:schemeClr val="tx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87"/>
              <p:cNvSpPr/>
              <p:nvPr/>
            </p:nvSpPr>
            <p:spPr>
              <a:xfrm>
                <a:off x="6987075" y="3938884"/>
                <a:ext cx="1018456" cy="734234"/>
              </a:xfrm>
              <a:custGeom>
                <a:avLst/>
                <a:gdLst/>
                <a:ahLst/>
                <a:cxnLst/>
                <a:rect l="l" t="t" r="r" b="b"/>
                <a:pathLst>
                  <a:path w="1018456" h="734234" extrusionOk="0">
                    <a:moveTo>
                      <a:pt x="416" y="0"/>
                    </a:moveTo>
                    <a:lnTo>
                      <a:pt x="1018456" y="0"/>
                    </a:lnTo>
                    <a:lnTo>
                      <a:pt x="992005" y="162132"/>
                    </a:lnTo>
                    <a:cubicBezTo>
                      <a:pt x="940366" y="315400"/>
                      <a:pt x="817775" y="436050"/>
                      <a:pt x="663278" y="484988"/>
                    </a:cubicBezTo>
                    <a:cubicBezTo>
                      <a:pt x="654004" y="487930"/>
                      <a:pt x="646257" y="494411"/>
                      <a:pt x="641639" y="502977"/>
                    </a:cubicBezTo>
                    <a:lnTo>
                      <a:pt x="520820" y="727334"/>
                    </a:lnTo>
                    <a:cubicBezTo>
                      <a:pt x="515867" y="736534"/>
                      <a:pt x="502644" y="736534"/>
                      <a:pt x="497691" y="727334"/>
                    </a:cubicBezTo>
                    <a:lnTo>
                      <a:pt x="379665" y="508154"/>
                    </a:lnTo>
                    <a:cubicBezTo>
                      <a:pt x="373222" y="496198"/>
                      <a:pt x="362384" y="487372"/>
                      <a:pt x="349498" y="483125"/>
                    </a:cubicBezTo>
                    <a:cubicBezTo>
                      <a:pt x="148007" y="416608"/>
                      <a:pt x="2161" y="227706"/>
                      <a:pt x="0" y="4430"/>
                    </a:cubicBezTo>
                    <a:close/>
                  </a:path>
                </a:pathLst>
              </a:custGeom>
              <a:solidFill>
                <a:schemeClr val="tx2"/>
              </a:solidFill>
              <a:ln w="34925" cap="flat" cmpd="sng">
                <a:solidFill>
                  <a:schemeClr val="tx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4" name="Google Shape;674;p87"/>
            <p:cNvSpPr/>
            <p:nvPr/>
          </p:nvSpPr>
          <p:spPr>
            <a:xfrm>
              <a:off x="7090015" y="3545456"/>
              <a:ext cx="786900" cy="78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endParaRPr sz="2800">
                <a:solidFill>
                  <a:srgbClr val="99999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87"/>
          <p:cNvGrpSpPr/>
          <p:nvPr/>
        </p:nvGrpSpPr>
        <p:grpSpPr>
          <a:xfrm flipV="1">
            <a:off x="3288549" y="3716852"/>
            <a:ext cx="1018569" cy="1244117"/>
            <a:chOff x="8187057" y="2374319"/>
            <a:chExt cx="1018570" cy="1244118"/>
          </a:xfrm>
        </p:grpSpPr>
        <p:grpSp>
          <p:nvGrpSpPr>
            <p:cNvPr id="676" name="Google Shape;676;p87"/>
            <p:cNvGrpSpPr/>
            <p:nvPr/>
          </p:nvGrpSpPr>
          <p:grpSpPr>
            <a:xfrm>
              <a:off x="8187057" y="2374319"/>
              <a:ext cx="1018570" cy="1244118"/>
              <a:chOff x="8187057" y="2374319"/>
              <a:chExt cx="1018570" cy="1244118"/>
            </a:xfrm>
          </p:grpSpPr>
          <p:sp>
            <p:nvSpPr>
              <p:cNvPr id="677" name="Google Shape;677;p87"/>
              <p:cNvSpPr/>
              <p:nvPr/>
            </p:nvSpPr>
            <p:spPr>
              <a:xfrm>
                <a:off x="8187057" y="2374319"/>
                <a:ext cx="1018275" cy="1243759"/>
              </a:xfrm>
              <a:custGeom>
                <a:avLst/>
                <a:gdLst/>
                <a:ahLst/>
                <a:cxnLst/>
                <a:rect l="l" t="t" r="r" b="b"/>
                <a:pathLst>
                  <a:path w="1063473" h="1298965" extrusionOk="0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lt1"/>
              </a:solidFill>
              <a:ln w="34925" cap="flat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87"/>
              <p:cNvSpPr/>
              <p:nvPr/>
            </p:nvSpPr>
            <p:spPr>
              <a:xfrm>
                <a:off x="8187171" y="2884203"/>
                <a:ext cx="1018456" cy="734234"/>
              </a:xfrm>
              <a:custGeom>
                <a:avLst/>
                <a:gdLst/>
                <a:ahLst/>
                <a:cxnLst/>
                <a:rect l="l" t="t" r="r" b="b"/>
                <a:pathLst>
                  <a:path w="1018456" h="734234" extrusionOk="0">
                    <a:moveTo>
                      <a:pt x="416" y="0"/>
                    </a:moveTo>
                    <a:lnTo>
                      <a:pt x="1018456" y="0"/>
                    </a:lnTo>
                    <a:lnTo>
                      <a:pt x="992005" y="162132"/>
                    </a:lnTo>
                    <a:cubicBezTo>
                      <a:pt x="940366" y="315400"/>
                      <a:pt x="817775" y="436050"/>
                      <a:pt x="663278" y="484988"/>
                    </a:cubicBezTo>
                    <a:cubicBezTo>
                      <a:pt x="654004" y="487930"/>
                      <a:pt x="646257" y="494411"/>
                      <a:pt x="641639" y="502977"/>
                    </a:cubicBezTo>
                    <a:lnTo>
                      <a:pt x="520820" y="727334"/>
                    </a:lnTo>
                    <a:cubicBezTo>
                      <a:pt x="515867" y="736534"/>
                      <a:pt x="502644" y="736534"/>
                      <a:pt x="497691" y="727334"/>
                    </a:cubicBezTo>
                    <a:lnTo>
                      <a:pt x="379665" y="508154"/>
                    </a:lnTo>
                    <a:cubicBezTo>
                      <a:pt x="373222" y="496198"/>
                      <a:pt x="362384" y="487372"/>
                      <a:pt x="349498" y="483125"/>
                    </a:cubicBezTo>
                    <a:cubicBezTo>
                      <a:pt x="148007" y="416608"/>
                      <a:pt x="2161" y="227706"/>
                      <a:pt x="0" y="4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4925" cap="flat" cmpd="sng">
                <a:solidFill>
                  <a:schemeClr val="accent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9" name="Google Shape;679;p87"/>
            <p:cNvSpPr/>
            <p:nvPr/>
          </p:nvSpPr>
          <p:spPr>
            <a:xfrm>
              <a:off x="8294236" y="2490775"/>
              <a:ext cx="786900" cy="78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endParaRPr sz="2800">
                <a:solidFill>
                  <a:srgbClr val="99999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87"/>
          <p:cNvGrpSpPr/>
          <p:nvPr/>
        </p:nvGrpSpPr>
        <p:grpSpPr>
          <a:xfrm flipV="1">
            <a:off x="5591973" y="3716852"/>
            <a:ext cx="1018569" cy="1244117"/>
            <a:chOff x="8187057" y="2374319"/>
            <a:chExt cx="1018570" cy="1244118"/>
          </a:xfrm>
        </p:grpSpPr>
        <p:grpSp>
          <p:nvGrpSpPr>
            <p:cNvPr id="681" name="Google Shape;681;p87"/>
            <p:cNvGrpSpPr/>
            <p:nvPr/>
          </p:nvGrpSpPr>
          <p:grpSpPr>
            <a:xfrm>
              <a:off x="8187057" y="2374319"/>
              <a:ext cx="1018570" cy="1244118"/>
              <a:chOff x="8187057" y="2374319"/>
              <a:chExt cx="1018570" cy="1244118"/>
            </a:xfrm>
          </p:grpSpPr>
          <p:sp>
            <p:nvSpPr>
              <p:cNvPr id="682" name="Google Shape;682;p87"/>
              <p:cNvSpPr/>
              <p:nvPr/>
            </p:nvSpPr>
            <p:spPr>
              <a:xfrm>
                <a:off x="8187057" y="2374319"/>
                <a:ext cx="1018275" cy="1243759"/>
              </a:xfrm>
              <a:custGeom>
                <a:avLst/>
                <a:gdLst/>
                <a:ahLst/>
                <a:cxnLst/>
                <a:rect l="l" t="t" r="r" b="b"/>
                <a:pathLst>
                  <a:path w="1063473" h="1298965" extrusionOk="0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lt1"/>
              </a:solidFill>
              <a:ln w="349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87"/>
              <p:cNvSpPr/>
              <p:nvPr/>
            </p:nvSpPr>
            <p:spPr>
              <a:xfrm>
                <a:off x="8187171" y="2884203"/>
                <a:ext cx="1018456" cy="734234"/>
              </a:xfrm>
              <a:custGeom>
                <a:avLst/>
                <a:gdLst/>
                <a:ahLst/>
                <a:cxnLst/>
                <a:rect l="l" t="t" r="r" b="b"/>
                <a:pathLst>
                  <a:path w="1018456" h="734234" extrusionOk="0">
                    <a:moveTo>
                      <a:pt x="416" y="0"/>
                    </a:moveTo>
                    <a:lnTo>
                      <a:pt x="1018456" y="0"/>
                    </a:lnTo>
                    <a:lnTo>
                      <a:pt x="992005" y="162132"/>
                    </a:lnTo>
                    <a:cubicBezTo>
                      <a:pt x="940366" y="315400"/>
                      <a:pt x="817775" y="436050"/>
                      <a:pt x="663278" y="484988"/>
                    </a:cubicBezTo>
                    <a:cubicBezTo>
                      <a:pt x="654004" y="487930"/>
                      <a:pt x="646257" y="494411"/>
                      <a:pt x="641639" y="502977"/>
                    </a:cubicBezTo>
                    <a:lnTo>
                      <a:pt x="520820" y="727334"/>
                    </a:lnTo>
                    <a:cubicBezTo>
                      <a:pt x="515867" y="736534"/>
                      <a:pt x="502644" y="736534"/>
                      <a:pt x="497691" y="727334"/>
                    </a:cubicBezTo>
                    <a:lnTo>
                      <a:pt x="379665" y="508154"/>
                    </a:lnTo>
                    <a:cubicBezTo>
                      <a:pt x="373222" y="496198"/>
                      <a:pt x="362384" y="487372"/>
                      <a:pt x="349498" y="483125"/>
                    </a:cubicBezTo>
                    <a:cubicBezTo>
                      <a:pt x="148007" y="416608"/>
                      <a:pt x="2161" y="227706"/>
                      <a:pt x="0" y="44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4925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4" name="Google Shape;684;p87"/>
            <p:cNvSpPr/>
            <p:nvPr/>
          </p:nvSpPr>
          <p:spPr>
            <a:xfrm>
              <a:off x="8294236" y="2490775"/>
              <a:ext cx="786900" cy="78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endParaRPr sz="2800">
                <a:solidFill>
                  <a:srgbClr val="99999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87"/>
          <p:cNvGrpSpPr/>
          <p:nvPr/>
        </p:nvGrpSpPr>
        <p:grpSpPr>
          <a:xfrm flipV="1">
            <a:off x="7879145" y="3712545"/>
            <a:ext cx="1018569" cy="1244117"/>
            <a:chOff x="8187057" y="2374319"/>
            <a:chExt cx="1018570" cy="1244118"/>
          </a:xfrm>
        </p:grpSpPr>
        <p:grpSp>
          <p:nvGrpSpPr>
            <p:cNvPr id="686" name="Google Shape;686;p87"/>
            <p:cNvGrpSpPr/>
            <p:nvPr/>
          </p:nvGrpSpPr>
          <p:grpSpPr>
            <a:xfrm>
              <a:off x="8187057" y="2374319"/>
              <a:ext cx="1018570" cy="1244118"/>
              <a:chOff x="8187057" y="2374319"/>
              <a:chExt cx="1018570" cy="1244118"/>
            </a:xfrm>
          </p:grpSpPr>
          <p:sp>
            <p:nvSpPr>
              <p:cNvPr id="687" name="Google Shape;687;p87"/>
              <p:cNvSpPr/>
              <p:nvPr/>
            </p:nvSpPr>
            <p:spPr>
              <a:xfrm>
                <a:off x="8187057" y="2374319"/>
                <a:ext cx="1018275" cy="1243759"/>
              </a:xfrm>
              <a:custGeom>
                <a:avLst/>
                <a:gdLst/>
                <a:ahLst/>
                <a:cxnLst/>
                <a:rect l="l" t="t" r="r" b="b"/>
                <a:pathLst>
                  <a:path w="1063473" h="1298965" extrusionOk="0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lt1"/>
              </a:solidFill>
              <a:ln w="349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87"/>
              <p:cNvSpPr/>
              <p:nvPr/>
            </p:nvSpPr>
            <p:spPr>
              <a:xfrm>
                <a:off x="8187171" y="2884203"/>
                <a:ext cx="1018456" cy="734234"/>
              </a:xfrm>
              <a:custGeom>
                <a:avLst/>
                <a:gdLst/>
                <a:ahLst/>
                <a:cxnLst/>
                <a:rect l="l" t="t" r="r" b="b"/>
                <a:pathLst>
                  <a:path w="1018456" h="734234" extrusionOk="0">
                    <a:moveTo>
                      <a:pt x="416" y="0"/>
                    </a:moveTo>
                    <a:lnTo>
                      <a:pt x="1018456" y="0"/>
                    </a:lnTo>
                    <a:lnTo>
                      <a:pt x="992005" y="162132"/>
                    </a:lnTo>
                    <a:cubicBezTo>
                      <a:pt x="940366" y="315400"/>
                      <a:pt x="817775" y="436050"/>
                      <a:pt x="663278" y="484988"/>
                    </a:cubicBezTo>
                    <a:cubicBezTo>
                      <a:pt x="654004" y="487930"/>
                      <a:pt x="646257" y="494411"/>
                      <a:pt x="641639" y="502977"/>
                    </a:cubicBezTo>
                    <a:lnTo>
                      <a:pt x="520820" y="727334"/>
                    </a:lnTo>
                    <a:cubicBezTo>
                      <a:pt x="515867" y="736534"/>
                      <a:pt x="502644" y="736534"/>
                      <a:pt x="497691" y="727334"/>
                    </a:cubicBezTo>
                    <a:lnTo>
                      <a:pt x="379665" y="508154"/>
                    </a:lnTo>
                    <a:cubicBezTo>
                      <a:pt x="373222" y="496198"/>
                      <a:pt x="362384" y="487372"/>
                      <a:pt x="349498" y="483125"/>
                    </a:cubicBezTo>
                    <a:cubicBezTo>
                      <a:pt x="148007" y="416608"/>
                      <a:pt x="2161" y="227706"/>
                      <a:pt x="0" y="4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9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9" name="Google Shape;689;p87"/>
            <p:cNvSpPr/>
            <p:nvPr/>
          </p:nvSpPr>
          <p:spPr>
            <a:xfrm>
              <a:off x="8294236" y="2490775"/>
              <a:ext cx="786900" cy="786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endParaRPr sz="2800">
                <a:solidFill>
                  <a:srgbClr val="99999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p87"/>
          <p:cNvSpPr txBox="1"/>
          <p:nvPr/>
        </p:nvSpPr>
        <p:spPr>
          <a:xfrm>
            <a:off x="993414" y="4251051"/>
            <a:ext cx="105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000" b="1" dirty="0">
                <a:solidFill>
                  <a:srgbClr val="DD5F13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2000" b="1" dirty="0">
              <a:solidFill>
                <a:srgbClr val="DD5F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87"/>
          <p:cNvSpPr txBox="1"/>
          <p:nvPr/>
        </p:nvSpPr>
        <p:spPr>
          <a:xfrm>
            <a:off x="3268233" y="4251051"/>
            <a:ext cx="105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2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87"/>
          <p:cNvSpPr txBox="1"/>
          <p:nvPr/>
        </p:nvSpPr>
        <p:spPr>
          <a:xfrm>
            <a:off x="5571657" y="4251051"/>
            <a:ext cx="105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0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20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87"/>
          <p:cNvSpPr txBox="1"/>
          <p:nvPr/>
        </p:nvSpPr>
        <p:spPr>
          <a:xfrm>
            <a:off x="7866468" y="4246744"/>
            <a:ext cx="105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000" b="1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rPr>
              <a:t>2028</a:t>
            </a:r>
            <a:endParaRPr sz="2000" b="1">
              <a:solidFill>
                <a:srgbClr val="8B8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7"/>
          <p:cNvSpPr txBox="1"/>
          <p:nvPr/>
        </p:nvSpPr>
        <p:spPr>
          <a:xfrm>
            <a:off x="10139629" y="4246745"/>
            <a:ext cx="105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" sz="20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20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7"/>
          <p:cNvSpPr txBox="1"/>
          <p:nvPr/>
        </p:nvSpPr>
        <p:spPr>
          <a:xfrm>
            <a:off x="9154329" y="2344781"/>
            <a:ext cx="2991418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Standard way </a:t>
            </a:r>
            <a:br>
              <a:rPr lang="en-US" sz="24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of working </a:t>
            </a:r>
          </a:p>
        </p:txBody>
      </p:sp>
      <p:sp>
        <p:nvSpPr>
          <p:cNvPr id="701" name="Google Shape;701;p87"/>
          <p:cNvSpPr txBox="1"/>
          <p:nvPr/>
        </p:nvSpPr>
        <p:spPr>
          <a:xfrm>
            <a:off x="7084827" y="2341101"/>
            <a:ext cx="2544710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rPr>
              <a:t>Adopt late </a:t>
            </a:r>
            <a:br>
              <a:rPr lang="en-US" sz="2400" b="1" dirty="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rPr>
              <a:t>majority</a:t>
            </a:r>
          </a:p>
        </p:txBody>
      </p:sp>
      <p:sp>
        <p:nvSpPr>
          <p:cNvPr id="702" name="Google Shape;702;p87"/>
          <p:cNvSpPr txBox="1"/>
          <p:nvPr/>
        </p:nvSpPr>
        <p:spPr>
          <a:xfrm>
            <a:off x="4830816" y="2341556"/>
            <a:ext cx="2544710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Adopt early </a:t>
            </a:r>
            <a:br>
              <a:rPr lang="en-US" sz="2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majority</a:t>
            </a:r>
          </a:p>
        </p:txBody>
      </p:sp>
      <p:sp>
        <p:nvSpPr>
          <p:cNvPr id="703" name="Google Shape;703;p87"/>
          <p:cNvSpPr txBox="1"/>
          <p:nvPr/>
        </p:nvSpPr>
        <p:spPr>
          <a:xfrm>
            <a:off x="2531877" y="2341101"/>
            <a:ext cx="2535740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Adopt early </a:t>
            </a:r>
            <a:br>
              <a:rPr lang="en-US" sz="24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migrators</a:t>
            </a:r>
          </a:p>
        </p:txBody>
      </p:sp>
      <p:sp>
        <p:nvSpPr>
          <p:cNvPr id="704" name="Google Shape;704;p87"/>
          <p:cNvSpPr txBox="1"/>
          <p:nvPr/>
        </p:nvSpPr>
        <p:spPr>
          <a:xfrm>
            <a:off x="169464" y="2341101"/>
            <a:ext cx="2710928" cy="72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rgbClr val="DD5F13"/>
                </a:solidFill>
                <a:latin typeface="Calibri"/>
                <a:ea typeface="Calibri"/>
                <a:cs typeface="Calibri"/>
                <a:sym typeface="Calibri"/>
              </a:rPr>
              <a:t>Establish &amp; publish </a:t>
            </a:r>
          </a:p>
          <a:p>
            <a:pPr algn="ctr">
              <a:lnSpc>
                <a:spcPct val="85000"/>
              </a:lnSpc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rgbClr val="DD5F13"/>
                </a:solidFill>
                <a:latin typeface="Calibri"/>
                <a:ea typeface="Calibri"/>
                <a:cs typeface="Calibri"/>
                <a:sym typeface="Calibri"/>
              </a:rPr>
              <a:t>(new PromoMats)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81BA9BD-B8F3-7D51-4B5F-4B6F6571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91819" y="3712581"/>
            <a:ext cx="13335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8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600" cy="970400"/>
          </a:xfrm>
        </p:spPr>
        <p:txBody>
          <a:bodyPr spcFirstLastPara="1" vert="horz" wrap="square" lIns="68567" tIns="34267" rIns="68567" bIns="34267" rtlCol="0" anchor="ctr" anchorCtr="0">
            <a:noAutofit/>
          </a:bodyPr>
          <a:lstStyle/>
          <a:p>
            <a:r>
              <a:rPr lang="en-US"/>
              <a:t>Your Current Taxonomy in Vault PromoMats</a:t>
            </a:r>
          </a:p>
        </p:txBody>
      </p:sp>
      <p:sp>
        <p:nvSpPr>
          <p:cNvPr id="710" name="Google Shape;710;p88"/>
          <p:cNvSpPr txBox="1">
            <a:spLocks noGrp="1"/>
          </p:cNvSpPr>
          <p:nvPr>
            <p:ph type="body" idx="1"/>
          </p:nvPr>
        </p:nvSpPr>
        <p:spPr>
          <a:xfrm>
            <a:off x="876180" y="1599877"/>
            <a:ext cx="5362696" cy="5086350"/>
          </a:xfrm>
        </p:spPr>
        <p:txBody>
          <a:bodyPr spcFirstLastPara="1" vert="horz" wrap="square" lIns="68567" tIns="34267" rIns="68567" bIns="34267" rtlCol="0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Do a quick assessment of Taxonomy complexity and potential for standardization by looking at: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Number of Document Types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Number of Subtypes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Number of Classifications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Are clear descriptions available for all Types, Subtypes, and Classifications?</a:t>
            </a:r>
          </a:p>
        </p:txBody>
      </p:sp>
      <p:sp>
        <p:nvSpPr>
          <p:cNvPr id="711" name="Google Shape;711;p88"/>
          <p:cNvSpPr txBox="1">
            <a:spLocks noGrp="1"/>
          </p:cNvSpPr>
          <p:nvPr>
            <p:ph type="body" idx="2"/>
          </p:nvPr>
        </p:nvSpPr>
        <p:spPr>
          <a:xfrm>
            <a:off x="268288" y="906463"/>
            <a:ext cx="11657012" cy="579437"/>
          </a:xfrm>
        </p:spPr>
        <p:txBody>
          <a:bodyPr spcFirstLastPara="1" vert="horz" wrap="square" lIns="68567" tIns="34267" rIns="68567" bIns="34267" rtlCol="0" anchor="t" anchorCtr="0">
            <a:noAutofit/>
          </a:bodyPr>
          <a:lstStyle/>
          <a:p>
            <a:r>
              <a:rPr lang="en-US" dirty="0"/>
              <a:t>Unlock insights by engaging your Vault Admins in a quick taxonomy check-up</a:t>
            </a:r>
          </a:p>
        </p:txBody>
      </p:sp>
      <p:pic>
        <p:nvPicPr>
          <p:cNvPr id="714" name="Google Shape;714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4492" y="1706618"/>
            <a:ext cx="5401283" cy="4332233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8B60F-D13E-BBC4-7A50-73A9DAEF2D38}"/>
              </a:ext>
            </a:extLst>
          </p:cNvPr>
          <p:cNvSpPr txBox="1"/>
          <p:nvPr/>
        </p:nvSpPr>
        <p:spPr>
          <a:xfrm>
            <a:off x="7124701" y="4991101"/>
            <a:ext cx="4791074" cy="655637"/>
          </a:xfrm>
          <a:custGeom>
            <a:avLst/>
            <a:gdLst>
              <a:gd name="connsiteX0" fmla="*/ 116592 w 4505446"/>
              <a:gd name="connsiteY0" fmla="*/ 0 h 655637"/>
              <a:gd name="connsiteX1" fmla="*/ 4505446 w 4505446"/>
              <a:gd name="connsiteY1" fmla="*/ 0 h 655637"/>
              <a:gd name="connsiteX2" fmla="*/ 4505446 w 4505446"/>
              <a:gd name="connsiteY2" fmla="*/ 655637 h 655637"/>
              <a:gd name="connsiteX3" fmla="*/ 116592 w 4505446"/>
              <a:gd name="connsiteY3" fmla="*/ 655637 h 655637"/>
              <a:gd name="connsiteX4" fmla="*/ 0 w 4505446"/>
              <a:gd name="connsiteY4" fmla="*/ 539045 h 655637"/>
              <a:gd name="connsiteX5" fmla="*/ 0 w 4505446"/>
              <a:gd name="connsiteY5" fmla="*/ 116592 h 655637"/>
              <a:gd name="connsiteX6" fmla="*/ 116592 w 4505446"/>
              <a:gd name="connsiteY6" fmla="*/ 0 h 65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5446" h="655637">
                <a:moveTo>
                  <a:pt x="116592" y="0"/>
                </a:moveTo>
                <a:lnTo>
                  <a:pt x="4505446" y="0"/>
                </a:lnTo>
                <a:lnTo>
                  <a:pt x="4505446" y="655637"/>
                </a:lnTo>
                <a:lnTo>
                  <a:pt x="116592" y="655637"/>
                </a:lnTo>
                <a:cubicBezTo>
                  <a:pt x="52200" y="655637"/>
                  <a:pt x="0" y="603437"/>
                  <a:pt x="0" y="539045"/>
                </a:cubicBezTo>
                <a:lnTo>
                  <a:pt x="0" y="116592"/>
                </a:lnTo>
                <a:cubicBezTo>
                  <a:pt x="0" y="52200"/>
                  <a:pt x="52200" y="0"/>
                  <a:pt x="116592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wrap="square" lIns="216000" rtlCol="0" anchor="ctr">
            <a:no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" sz="1400" dirty="0">
                <a:sym typeface="Calibri"/>
              </a:rPr>
              <a:t>Vault Admins can see the complexity of current taxonomy in your configuration in the “Document Types” area in Admin. </a:t>
            </a:r>
            <a:endParaRPr sz="1400" dirty="0"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93CF0-00CC-0773-6ECE-DF66E4113CA1}"/>
              </a:ext>
            </a:extLst>
          </p:cNvPr>
          <p:cNvSpPr txBox="1"/>
          <p:nvPr/>
        </p:nvSpPr>
        <p:spPr>
          <a:xfrm>
            <a:off x="0" y="4991101"/>
            <a:ext cx="6095999" cy="1047750"/>
          </a:xfrm>
          <a:custGeom>
            <a:avLst/>
            <a:gdLst>
              <a:gd name="connsiteX0" fmla="*/ 0 w 6095999"/>
              <a:gd name="connsiteY0" fmla="*/ 0 h 1047750"/>
              <a:gd name="connsiteX1" fmla="*/ 5977603 w 6095999"/>
              <a:gd name="connsiteY1" fmla="*/ 0 h 1047750"/>
              <a:gd name="connsiteX2" fmla="*/ 6095999 w 6095999"/>
              <a:gd name="connsiteY2" fmla="*/ 118396 h 1047750"/>
              <a:gd name="connsiteX3" fmla="*/ 6095999 w 6095999"/>
              <a:gd name="connsiteY3" fmla="*/ 929354 h 1047750"/>
              <a:gd name="connsiteX4" fmla="*/ 5977603 w 6095999"/>
              <a:gd name="connsiteY4" fmla="*/ 1047750 h 1047750"/>
              <a:gd name="connsiteX5" fmla="*/ 0 w 6095999"/>
              <a:gd name="connsiteY5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999" h="1047750">
                <a:moveTo>
                  <a:pt x="0" y="0"/>
                </a:moveTo>
                <a:lnTo>
                  <a:pt x="5977603" y="0"/>
                </a:lnTo>
                <a:cubicBezTo>
                  <a:pt x="6042991" y="0"/>
                  <a:pt x="6095999" y="53008"/>
                  <a:pt x="6095999" y="118396"/>
                </a:cubicBezTo>
                <a:lnTo>
                  <a:pt x="6095999" y="929354"/>
                </a:lnTo>
                <a:cubicBezTo>
                  <a:pt x="6095999" y="994742"/>
                  <a:pt x="6042991" y="1047750"/>
                  <a:pt x="5977603" y="1047750"/>
                </a:cubicBezTo>
                <a:lnTo>
                  <a:pt x="0" y="1047750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936000" rtlCol="0" anchor="ctr">
            <a:noAutofit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sym typeface="Calibri"/>
              </a:rPr>
              <a:t>CONTACT YOUR VEEVA TEAM </a:t>
            </a:r>
            <a:r>
              <a:rPr lang="en-US" dirty="0">
                <a:solidFill>
                  <a:schemeClr val="bg1"/>
                </a:solidFill>
                <a:sym typeface="Calibri"/>
              </a:rPr>
              <a:t>TO START A DETAILED ASSESSMENT OF YOUR VAULT PROMOMATS </a:t>
            </a:r>
          </a:p>
        </p:txBody>
      </p:sp>
    </p:spTree>
    <p:extLst>
      <p:ext uri="{BB962C8B-B14F-4D97-AF65-F5344CB8AC3E}">
        <p14:creationId xmlns:p14="http://schemas.microsoft.com/office/powerpoint/2010/main" val="410967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9"/>
          <p:cNvSpPr txBox="1">
            <a:spLocks noGrp="1"/>
          </p:cNvSpPr>
          <p:nvPr>
            <p:ph type="ctrTitle"/>
          </p:nvPr>
        </p:nvSpPr>
        <p:spPr>
          <a:xfrm>
            <a:off x="200025" y="371475"/>
            <a:ext cx="11791950" cy="1187996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For More Information, We Are Here to Help</a:t>
            </a:r>
          </a:p>
        </p:txBody>
      </p:sp>
      <p:sp>
        <p:nvSpPr>
          <p:cNvPr id="721" name="Google Shape;721;p89"/>
          <p:cNvSpPr txBox="1">
            <a:spLocks noGrp="1"/>
          </p:cNvSpPr>
          <p:nvPr>
            <p:ph type="subTitle" idx="1"/>
          </p:nvPr>
        </p:nvSpPr>
        <p:spPr>
          <a:xfrm>
            <a:off x="795875" y="2007423"/>
            <a:ext cx="10581200" cy="1103424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400"/>
              </a:spcBef>
            </a:pPr>
            <a:r>
              <a:rPr lang="en" sz="2800" b="1" dirty="0">
                <a:solidFill>
                  <a:schemeClr val="bg1"/>
                </a:solidFill>
              </a:rPr>
              <a:t>veeva.com </a:t>
            </a:r>
          </a:p>
          <a:p>
            <a:pPr marL="0" indent="0">
              <a:spcBef>
                <a:spcPts val="400"/>
              </a:spcBef>
            </a:pPr>
            <a:r>
              <a:rPr lang="en" sz="2800" dirty="0">
                <a:solidFill>
                  <a:schemeClr val="bg1"/>
                </a:solidFill>
              </a:rPr>
              <a:t>More information, including a white paper and the Taxonomy</a:t>
            </a:r>
          </a:p>
          <a:p>
            <a:pPr marL="0" indent="0">
              <a:spcBef>
                <a:spcPts val="400"/>
              </a:spcBef>
            </a:pPr>
            <a:endParaRPr sz="28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2E6DC0-31A1-0651-5389-3619645EB2EA}"/>
              </a:ext>
            </a:extLst>
          </p:cNvPr>
          <p:cNvCxnSpPr>
            <a:cxnSpLocks/>
          </p:cNvCxnSpPr>
          <p:nvPr/>
        </p:nvCxnSpPr>
        <p:spPr>
          <a:xfrm>
            <a:off x="1639614" y="1495425"/>
            <a:ext cx="8912770" cy="0"/>
          </a:xfrm>
          <a:prstGeom prst="line">
            <a:avLst/>
          </a:prstGeom>
          <a:ln w="381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ADB9F8-9F7D-6BA3-18A8-6244A63F1543}"/>
              </a:ext>
            </a:extLst>
          </p:cNvPr>
          <p:cNvSpPr txBox="1"/>
          <p:nvPr/>
        </p:nvSpPr>
        <p:spPr>
          <a:xfrm>
            <a:off x="1743075" y="3286810"/>
            <a:ext cx="870585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400"/>
              </a:spcBef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Your Veeva Account Partner</a:t>
            </a:r>
          </a:p>
          <a:p>
            <a:pPr marL="0" indent="0" algn="ctr">
              <a:spcBef>
                <a:spcPts val="400"/>
              </a:spcBef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to adopt the Taxonomy in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862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9"/>
          <p:cNvSpPr txBox="1">
            <a:spLocks noGrp="1"/>
          </p:cNvSpPr>
          <p:nvPr>
            <p:ph idx="1"/>
          </p:nvPr>
        </p:nvSpPr>
        <p:spPr>
          <a:xfrm>
            <a:off x="827088" y="1635368"/>
            <a:ext cx="10537825" cy="4841631"/>
          </a:xfr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dirty="0"/>
              <a:t>These slides have been designed for you to use as educational materials for discussions about the Commercial Content Taxonomy for Life Sciences in your organization.</a:t>
            </a:r>
          </a:p>
          <a:p>
            <a:endParaRPr lang="en-US" dirty="0"/>
          </a:p>
          <a:p>
            <a:r>
              <a:rPr lang="en-US" dirty="0"/>
              <a:t>You will find details on:</a:t>
            </a:r>
          </a:p>
          <a:p>
            <a:r>
              <a:rPr lang="en-US" dirty="0"/>
              <a:t>Why there is a new Commercial Content Taxonomy for Life Sciences?</a:t>
            </a:r>
          </a:p>
          <a:p>
            <a:r>
              <a:rPr lang="en-US" dirty="0"/>
              <a:t>What are the benefits for your organization and for the industry more widely?</a:t>
            </a:r>
          </a:p>
          <a:p>
            <a:r>
              <a:rPr lang="en-US" dirty="0"/>
              <a:t>What it is?</a:t>
            </a:r>
          </a:p>
          <a:p>
            <a:r>
              <a:rPr lang="en-US" dirty="0"/>
              <a:t>How to adopt it?</a:t>
            </a:r>
          </a:p>
          <a:p>
            <a:endParaRPr lang="en-US" dirty="0"/>
          </a:p>
          <a:p>
            <a:r>
              <a:rPr lang="en-US" dirty="0"/>
              <a:t>You can adapt these template slides and share with your colleagues.</a:t>
            </a:r>
          </a:p>
          <a:p>
            <a:endParaRPr lang="en-US" dirty="0"/>
          </a:p>
        </p:txBody>
      </p:sp>
      <p:sp>
        <p:nvSpPr>
          <p:cNvPr id="431" name="Google Shape;431;p79"/>
          <p:cNvSpPr txBox="1">
            <a:spLocks noGrp="1"/>
          </p:cNvSpPr>
          <p:nvPr>
            <p:ph type="body" sz="quarter" idx="13"/>
          </p:nvPr>
        </p:nvSpPr>
        <p:spPr>
          <a:xfrm>
            <a:off x="765969" y="907082"/>
            <a:ext cx="10660063" cy="579664"/>
          </a:xfr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dirty="0"/>
              <a:t>Education materials available for customers to use</a:t>
            </a:r>
          </a:p>
        </p:txBody>
      </p:sp>
      <p:sp>
        <p:nvSpPr>
          <p:cNvPr id="433" name="Google Shape;433;p79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dirty="0"/>
              <a:t>Commercial Content Taxonomy for Life Sciences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0"/>
          <p:cNvSpPr/>
          <p:nvPr/>
        </p:nvSpPr>
        <p:spPr>
          <a:xfrm rot="5400000">
            <a:off x="3695793" y="-2330493"/>
            <a:ext cx="4800415" cy="12192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E7E6E6">
                  <a:alpha val="45882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0"/>
          <p:cNvSpPr/>
          <p:nvPr/>
        </p:nvSpPr>
        <p:spPr>
          <a:xfrm>
            <a:off x="404555" y="4147672"/>
            <a:ext cx="8390337" cy="855589"/>
          </a:xfrm>
          <a:custGeom>
            <a:avLst/>
            <a:gdLst/>
            <a:ahLst/>
            <a:cxnLst/>
            <a:rect l="l" t="t" r="r" b="b"/>
            <a:pathLst>
              <a:path w="8100872" h="855589" extrusionOk="0">
                <a:moveTo>
                  <a:pt x="0" y="0"/>
                </a:moveTo>
                <a:lnTo>
                  <a:pt x="8100872" y="0"/>
                </a:lnTo>
                <a:lnTo>
                  <a:pt x="8100872" y="855589"/>
                </a:lnTo>
                <a:lnTo>
                  <a:pt x="588580" y="8345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0"/>
          <p:cNvSpPr/>
          <p:nvPr/>
        </p:nvSpPr>
        <p:spPr>
          <a:xfrm>
            <a:off x="355411" y="3297984"/>
            <a:ext cx="8441220" cy="8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80"/>
          <p:cNvSpPr/>
          <p:nvPr/>
        </p:nvSpPr>
        <p:spPr>
          <a:xfrm>
            <a:off x="406436" y="2447877"/>
            <a:ext cx="8388390" cy="855857"/>
          </a:xfrm>
          <a:custGeom>
            <a:avLst/>
            <a:gdLst/>
            <a:ahLst/>
            <a:cxnLst/>
            <a:rect l="l" t="t" r="r" b="b"/>
            <a:pathLst>
              <a:path w="8098994" h="855858" extrusionOk="0">
                <a:moveTo>
                  <a:pt x="651642" y="0"/>
                </a:moveTo>
                <a:lnTo>
                  <a:pt x="8098994" y="0"/>
                </a:lnTo>
                <a:lnTo>
                  <a:pt x="8098994" y="855858"/>
                </a:lnTo>
                <a:lnTo>
                  <a:pt x="0" y="855858"/>
                </a:lnTo>
                <a:lnTo>
                  <a:pt x="6516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B27196-AFF1-E13B-FCB5-289340F6505D}"/>
              </a:ext>
            </a:extLst>
          </p:cNvPr>
          <p:cNvCxnSpPr>
            <a:cxnSpLocks/>
          </p:cNvCxnSpPr>
          <p:nvPr/>
        </p:nvCxnSpPr>
        <p:spPr>
          <a:xfrm>
            <a:off x="4788838" y="4151471"/>
            <a:ext cx="38854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Google Shape;439;p80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/>
              <a:t>Why Does the Industry Need a Taxonomy Standard?</a:t>
            </a:r>
          </a:p>
        </p:txBody>
      </p:sp>
      <p:sp>
        <p:nvSpPr>
          <p:cNvPr id="443" name="Google Shape;443;p80"/>
          <p:cNvSpPr/>
          <p:nvPr/>
        </p:nvSpPr>
        <p:spPr>
          <a:xfrm>
            <a:off x="404826" y="4149817"/>
            <a:ext cx="4384105" cy="1408731"/>
          </a:xfrm>
          <a:custGeom>
            <a:avLst/>
            <a:gdLst/>
            <a:ahLst/>
            <a:cxnLst/>
            <a:rect l="l" t="t" r="r" b="b"/>
            <a:pathLst>
              <a:path w="5368293" h="1724977" extrusionOk="0">
                <a:moveTo>
                  <a:pt x="5368294" y="0"/>
                </a:moveTo>
                <a:lnTo>
                  <a:pt x="5368294" y="1045985"/>
                </a:lnTo>
                <a:lnTo>
                  <a:pt x="4212137" y="1045985"/>
                </a:lnTo>
                <a:cubicBezTo>
                  <a:pt x="3970806" y="1045985"/>
                  <a:pt x="3735050" y="1122712"/>
                  <a:pt x="3543231" y="1268625"/>
                </a:cubicBezTo>
                <a:cubicBezTo>
                  <a:pt x="3174678" y="1548647"/>
                  <a:pt x="2716937" y="1717513"/>
                  <a:pt x="2219848" y="1724727"/>
                </a:cubicBezTo>
                <a:cubicBezTo>
                  <a:pt x="1574223" y="1734236"/>
                  <a:pt x="989587" y="1472904"/>
                  <a:pt x="574144" y="1045656"/>
                </a:cubicBezTo>
                <a:cubicBezTo>
                  <a:pt x="393146" y="860068"/>
                  <a:pt x="244610" y="643330"/>
                  <a:pt x="136732" y="403311"/>
                </a:cubicBezTo>
                <a:cubicBezTo>
                  <a:pt x="79023" y="275104"/>
                  <a:pt x="32789" y="140011"/>
                  <a:pt x="0" y="0"/>
                </a:cubicBezTo>
                <a:lnTo>
                  <a:pt x="5368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80"/>
          <p:cNvSpPr/>
          <p:nvPr/>
        </p:nvSpPr>
        <p:spPr>
          <a:xfrm>
            <a:off x="355411" y="2423881"/>
            <a:ext cx="4433427" cy="2595331"/>
          </a:xfrm>
          <a:custGeom>
            <a:avLst/>
            <a:gdLst/>
            <a:ahLst/>
            <a:cxnLst/>
            <a:rect l="l" t="t" r="r" b="b"/>
            <a:pathLst>
              <a:path w="5428685" h="3177956" extrusionOk="0">
                <a:moveTo>
                  <a:pt x="5428685" y="1067626"/>
                </a:moveTo>
                <a:lnTo>
                  <a:pt x="5428685" y="2113610"/>
                </a:lnTo>
                <a:lnTo>
                  <a:pt x="1720851" y="2113610"/>
                </a:lnTo>
                <a:lnTo>
                  <a:pt x="656504" y="3177957"/>
                </a:lnTo>
                <a:cubicBezTo>
                  <a:pt x="648963" y="3170415"/>
                  <a:pt x="641421" y="3162873"/>
                  <a:pt x="634207" y="3155332"/>
                </a:cubicBezTo>
                <a:cubicBezTo>
                  <a:pt x="356808" y="2870064"/>
                  <a:pt x="154825" y="2511347"/>
                  <a:pt x="60064" y="2109347"/>
                </a:cubicBezTo>
                <a:lnTo>
                  <a:pt x="60391" y="2109347"/>
                </a:lnTo>
                <a:cubicBezTo>
                  <a:pt x="60064" y="2108364"/>
                  <a:pt x="60064" y="2107708"/>
                  <a:pt x="59736" y="2106724"/>
                </a:cubicBezTo>
                <a:cubicBezTo>
                  <a:pt x="19405" y="1934579"/>
                  <a:pt x="-1253" y="1754565"/>
                  <a:pt x="59" y="1569960"/>
                </a:cubicBezTo>
                <a:cubicBezTo>
                  <a:pt x="59" y="1560779"/>
                  <a:pt x="387" y="1551598"/>
                  <a:pt x="387" y="1542745"/>
                </a:cubicBezTo>
                <a:cubicBezTo>
                  <a:pt x="387" y="1537499"/>
                  <a:pt x="715" y="1532253"/>
                  <a:pt x="715" y="1526678"/>
                </a:cubicBezTo>
                <a:cubicBezTo>
                  <a:pt x="715" y="1523071"/>
                  <a:pt x="715" y="1519465"/>
                  <a:pt x="1042" y="1515858"/>
                </a:cubicBezTo>
                <a:cubicBezTo>
                  <a:pt x="1370" y="1509628"/>
                  <a:pt x="1370" y="1503726"/>
                  <a:pt x="1698" y="1497496"/>
                </a:cubicBezTo>
                <a:cubicBezTo>
                  <a:pt x="1698" y="1494873"/>
                  <a:pt x="2026" y="1492249"/>
                  <a:pt x="2026" y="1489626"/>
                </a:cubicBezTo>
                <a:cubicBezTo>
                  <a:pt x="2354" y="1483396"/>
                  <a:pt x="2682" y="1477166"/>
                  <a:pt x="3010" y="1471264"/>
                </a:cubicBezTo>
                <a:cubicBezTo>
                  <a:pt x="3666" y="1460444"/>
                  <a:pt x="4321" y="1449295"/>
                  <a:pt x="4977" y="1438475"/>
                </a:cubicBezTo>
                <a:cubicBezTo>
                  <a:pt x="5633" y="1429621"/>
                  <a:pt x="6289" y="1420440"/>
                  <a:pt x="6945" y="1411587"/>
                </a:cubicBezTo>
                <a:cubicBezTo>
                  <a:pt x="6945" y="1409292"/>
                  <a:pt x="7272" y="1406669"/>
                  <a:pt x="7600" y="1404374"/>
                </a:cubicBezTo>
                <a:cubicBezTo>
                  <a:pt x="7928" y="1399127"/>
                  <a:pt x="8584" y="1393881"/>
                  <a:pt x="8912" y="1388635"/>
                </a:cubicBezTo>
                <a:cubicBezTo>
                  <a:pt x="9568" y="1382405"/>
                  <a:pt x="9896" y="1376175"/>
                  <a:pt x="10551" y="1370273"/>
                </a:cubicBezTo>
                <a:cubicBezTo>
                  <a:pt x="11207" y="1362403"/>
                  <a:pt x="12191" y="1354206"/>
                  <a:pt x="12847" y="1346336"/>
                </a:cubicBezTo>
                <a:cubicBezTo>
                  <a:pt x="13830" y="1336827"/>
                  <a:pt x="14814" y="1326990"/>
                  <a:pt x="16126" y="1317481"/>
                </a:cubicBezTo>
                <a:cubicBezTo>
                  <a:pt x="17109" y="1307973"/>
                  <a:pt x="18421" y="1298791"/>
                  <a:pt x="19732" y="1289283"/>
                </a:cubicBezTo>
                <a:cubicBezTo>
                  <a:pt x="20388" y="1284364"/>
                  <a:pt x="21044" y="1279118"/>
                  <a:pt x="21700" y="1274199"/>
                </a:cubicBezTo>
                <a:cubicBezTo>
                  <a:pt x="22356" y="1268953"/>
                  <a:pt x="23011" y="1263707"/>
                  <a:pt x="23995" y="1258133"/>
                </a:cubicBezTo>
                <a:cubicBezTo>
                  <a:pt x="24323" y="1254854"/>
                  <a:pt x="24979" y="1251902"/>
                  <a:pt x="25307" y="1248623"/>
                </a:cubicBezTo>
                <a:cubicBezTo>
                  <a:pt x="26618" y="1239442"/>
                  <a:pt x="28258" y="1230261"/>
                  <a:pt x="29569" y="1221080"/>
                </a:cubicBezTo>
                <a:cubicBezTo>
                  <a:pt x="31209" y="1210916"/>
                  <a:pt x="32848" y="1200423"/>
                  <a:pt x="34816" y="1190258"/>
                </a:cubicBezTo>
                <a:cubicBezTo>
                  <a:pt x="36127" y="1181733"/>
                  <a:pt x="37767" y="1173208"/>
                  <a:pt x="39406" y="1164682"/>
                </a:cubicBezTo>
                <a:cubicBezTo>
                  <a:pt x="40390" y="1159436"/>
                  <a:pt x="41374" y="1153862"/>
                  <a:pt x="42685" y="1148616"/>
                </a:cubicBezTo>
                <a:cubicBezTo>
                  <a:pt x="43341" y="1145009"/>
                  <a:pt x="43997" y="1141730"/>
                  <a:pt x="44652" y="1138123"/>
                </a:cubicBezTo>
                <a:cubicBezTo>
                  <a:pt x="45636" y="1132549"/>
                  <a:pt x="46948" y="1126975"/>
                  <a:pt x="48259" y="1121400"/>
                </a:cubicBezTo>
                <a:cubicBezTo>
                  <a:pt x="49243" y="1117138"/>
                  <a:pt x="50227" y="1112547"/>
                  <a:pt x="51210" y="1108285"/>
                </a:cubicBezTo>
                <a:cubicBezTo>
                  <a:pt x="52194" y="1103366"/>
                  <a:pt x="53506" y="1098448"/>
                  <a:pt x="54489" y="1093529"/>
                </a:cubicBezTo>
                <a:cubicBezTo>
                  <a:pt x="56457" y="1085004"/>
                  <a:pt x="58424" y="1076479"/>
                  <a:pt x="60391" y="1068281"/>
                </a:cubicBezTo>
                <a:cubicBezTo>
                  <a:pt x="125315" y="792194"/>
                  <a:pt x="241389" y="536436"/>
                  <a:pt x="397139" y="310844"/>
                </a:cubicBezTo>
                <a:cubicBezTo>
                  <a:pt x="468293" y="208213"/>
                  <a:pt x="547643" y="111812"/>
                  <a:pt x="634207" y="22625"/>
                </a:cubicBezTo>
                <a:cubicBezTo>
                  <a:pt x="641749" y="15083"/>
                  <a:pt x="648963" y="7542"/>
                  <a:pt x="656504" y="0"/>
                </a:cubicBezTo>
                <a:lnTo>
                  <a:pt x="1724786" y="1068281"/>
                </a:lnTo>
                <a:lnTo>
                  <a:pt x="5428685" y="106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0"/>
          <p:cNvSpPr/>
          <p:nvPr/>
        </p:nvSpPr>
        <p:spPr>
          <a:xfrm>
            <a:off x="892852" y="1892294"/>
            <a:ext cx="3897013" cy="1409007"/>
          </a:xfrm>
          <a:custGeom>
            <a:avLst/>
            <a:gdLst/>
            <a:ahLst/>
            <a:cxnLst/>
            <a:rect l="l" t="t" r="r" b="b"/>
            <a:pathLst>
              <a:path w="4771853" h="1725314" extrusionOk="0">
                <a:moveTo>
                  <a:pt x="4771853" y="679330"/>
                </a:moveTo>
                <a:lnTo>
                  <a:pt x="4771853" y="1725315"/>
                </a:lnTo>
                <a:lnTo>
                  <a:pt x="1068281" y="1725315"/>
                </a:lnTo>
                <a:lnTo>
                  <a:pt x="0" y="656706"/>
                </a:lnTo>
                <a:cubicBezTo>
                  <a:pt x="413803" y="242574"/>
                  <a:pt x="988931" y="-9249"/>
                  <a:pt x="1623079" y="260"/>
                </a:cubicBezTo>
                <a:cubicBezTo>
                  <a:pt x="2120168" y="7474"/>
                  <a:pt x="2577581" y="176340"/>
                  <a:pt x="2946463" y="456362"/>
                </a:cubicBezTo>
                <a:cubicBezTo>
                  <a:pt x="3138609" y="602275"/>
                  <a:pt x="3374366" y="679002"/>
                  <a:pt x="3615368" y="679002"/>
                </a:cubicBezTo>
                <a:lnTo>
                  <a:pt x="4771853" y="679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80"/>
          <p:cNvSpPr/>
          <p:nvPr/>
        </p:nvSpPr>
        <p:spPr>
          <a:xfrm>
            <a:off x="636631" y="2166855"/>
            <a:ext cx="3107328" cy="3107328"/>
          </a:xfrm>
          <a:custGeom>
            <a:avLst/>
            <a:gdLst/>
            <a:ahLst/>
            <a:cxnLst/>
            <a:rect l="l" t="t" r="r" b="b"/>
            <a:pathLst>
              <a:path w="3804891" h="3804891" extrusionOk="0">
                <a:moveTo>
                  <a:pt x="3804891" y="1902446"/>
                </a:moveTo>
                <a:cubicBezTo>
                  <a:pt x="3804891" y="2953021"/>
                  <a:pt x="2953021" y="3804892"/>
                  <a:pt x="1902446" y="3804892"/>
                </a:cubicBezTo>
                <a:cubicBezTo>
                  <a:pt x="851871" y="3804892"/>
                  <a:pt x="0" y="2953021"/>
                  <a:pt x="0" y="1902446"/>
                </a:cubicBezTo>
                <a:cubicBezTo>
                  <a:pt x="0" y="851871"/>
                  <a:pt x="851871" y="0"/>
                  <a:pt x="1902446" y="0"/>
                </a:cubicBezTo>
                <a:cubicBezTo>
                  <a:pt x="2953021" y="0"/>
                  <a:pt x="3804891" y="851871"/>
                  <a:pt x="3804891" y="1902446"/>
                </a:cubicBez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80"/>
          <p:cNvSpPr/>
          <p:nvPr/>
        </p:nvSpPr>
        <p:spPr>
          <a:xfrm>
            <a:off x="629387" y="2159881"/>
            <a:ext cx="3121788" cy="3121788"/>
          </a:xfrm>
          <a:custGeom>
            <a:avLst/>
            <a:gdLst/>
            <a:ahLst/>
            <a:cxnLst/>
            <a:rect l="l" t="t" r="r" b="b"/>
            <a:pathLst>
              <a:path w="3822597" h="3822597" extrusionOk="0">
                <a:moveTo>
                  <a:pt x="1911299" y="0"/>
                </a:moveTo>
                <a:cubicBezTo>
                  <a:pt x="857445" y="0"/>
                  <a:pt x="0" y="857445"/>
                  <a:pt x="0" y="1911299"/>
                </a:cubicBezTo>
                <a:cubicBezTo>
                  <a:pt x="0" y="2965153"/>
                  <a:pt x="857117" y="3822598"/>
                  <a:pt x="1911299" y="3822598"/>
                </a:cubicBezTo>
                <a:cubicBezTo>
                  <a:pt x="2965153" y="3822598"/>
                  <a:pt x="3822598" y="2965153"/>
                  <a:pt x="3822598" y="1911299"/>
                </a:cubicBezTo>
                <a:cubicBezTo>
                  <a:pt x="3822270" y="857445"/>
                  <a:pt x="2964825" y="0"/>
                  <a:pt x="1911299" y="0"/>
                </a:cubicBezTo>
                <a:close/>
                <a:moveTo>
                  <a:pt x="1911299" y="3813745"/>
                </a:moveTo>
                <a:cubicBezTo>
                  <a:pt x="860396" y="3813745"/>
                  <a:pt x="8525" y="2961874"/>
                  <a:pt x="8525" y="1910971"/>
                </a:cubicBezTo>
                <a:cubicBezTo>
                  <a:pt x="8525" y="860068"/>
                  <a:pt x="860396" y="8197"/>
                  <a:pt x="1911299" y="8197"/>
                </a:cubicBezTo>
                <a:cubicBezTo>
                  <a:pt x="2961874" y="8197"/>
                  <a:pt x="3814073" y="860068"/>
                  <a:pt x="3814073" y="1910971"/>
                </a:cubicBezTo>
                <a:cubicBezTo>
                  <a:pt x="3813745" y="2961874"/>
                  <a:pt x="2961874" y="3813745"/>
                  <a:pt x="1911299" y="381374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6510">
                <a:srgbClr val="ECECEC"/>
              </a:gs>
              <a:gs pos="50080">
                <a:srgbClr val="BABABA"/>
              </a:gs>
              <a:gs pos="97320">
                <a:srgbClr val="6B6B6B"/>
              </a:gs>
              <a:gs pos="100000">
                <a:srgbClr val="666666"/>
              </a:gs>
            </a:gsLst>
            <a:lin ang="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80"/>
          <p:cNvSpPr/>
          <p:nvPr/>
        </p:nvSpPr>
        <p:spPr>
          <a:xfrm>
            <a:off x="908146" y="2438906"/>
            <a:ext cx="2564804" cy="2564804"/>
          </a:xfrm>
          <a:custGeom>
            <a:avLst/>
            <a:gdLst/>
            <a:ahLst/>
            <a:cxnLst/>
            <a:rect l="l" t="t" r="r" b="b"/>
            <a:pathLst>
              <a:path w="3140576" h="3140576" extrusionOk="0">
                <a:moveTo>
                  <a:pt x="3140577" y="1570288"/>
                </a:moveTo>
                <a:cubicBezTo>
                  <a:pt x="3140577" y="2437535"/>
                  <a:pt x="2437535" y="3140577"/>
                  <a:pt x="1570288" y="3140577"/>
                </a:cubicBezTo>
                <a:cubicBezTo>
                  <a:pt x="703042" y="3140577"/>
                  <a:pt x="0" y="2437535"/>
                  <a:pt x="0" y="1570288"/>
                </a:cubicBezTo>
                <a:cubicBezTo>
                  <a:pt x="0" y="703042"/>
                  <a:pt x="703042" y="0"/>
                  <a:pt x="1570288" y="0"/>
                </a:cubicBezTo>
                <a:cubicBezTo>
                  <a:pt x="2437535" y="0"/>
                  <a:pt x="3140577" y="703042"/>
                  <a:pt x="3140577" y="1570288"/>
                </a:cubicBezTo>
                <a:close/>
              </a:path>
            </a:pathLst>
          </a:custGeom>
          <a:solidFill>
            <a:srgbClr val="86868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80"/>
          <p:cNvSpPr/>
          <p:nvPr/>
        </p:nvSpPr>
        <p:spPr>
          <a:xfrm>
            <a:off x="908145" y="2438637"/>
            <a:ext cx="2565072" cy="2565072"/>
          </a:xfrm>
          <a:custGeom>
            <a:avLst/>
            <a:gdLst/>
            <a:ahLst/>
            <a:cxnLst/>
            <a:rect l="l" t="t" r="r" b="b"/>
            <a:pathLst>
              <a:path w="3140904" h="3140904" extrusionOk="0">
                <a:moveTo>
                  <a:pt x="3140905" y="1570288"/>
                </a:moveTo>
                <a:cubicBezTo>
                  <a:pt x="3140905" y="2437570"/>
                  <a:pt x="2437898" y="3140905"/>
                  <a:pt x="1570616" y="3140905"/>
                </a:cubicBezTo>
                <a:cubicBezTo>
                  <a:pt x="703334" y="3140905"/>
                  <a:pt x="0" y="2437898"/>
                  <a:pt x="0" y="1570288"/>
                </a:cubicBezTo>
                <a:cubicBezTo>
                  <a:pt x="0" y="703334"/>
                  <a:pt x="703334" y="0"/>
                  <a:pt x="1570616" y="0"/>
                </a:cubicBezTo>
                <a:cubicBezTo>
                  <a:pt x="1572584" y="0"/>
                  <a:pt x="1574551" y="0"/>
                  <a:pt x="1576518" y="0"/>
                </a:cubicBezTo>
                <a:cubicBezTo>
                  <a:pt x="1691937" y="328"/>
                  <a:pt x="1804405" y="13116"/>
                  <a:pt x="1912938" y="37380"/>
                </a:cubicBezTo>
                <a:cubicBezTo>
                  <a:pt x="1914578" y="37708"/>
                  <a:pt x="1915889" y="38036"/>
                  <a:pt x="1917529" y="38364"/>
                </a:cubicBezTo>
                <a:cubicBezTo>
                  <a:pt x="2617584" y="196409"/>
                  <a:pt x="3140905" y="822360"/>
                  <a:pt x="3140905" y="15702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80"/>
          <p:cNvSpPr/>
          <p:nvPr/>
        </p:nvSpPr>
        <p:spPr>
          <a:xfrm>
            <a:off x="908145" y="2438637"/>
            <a:ext cx="2565072" cy="2565072"/>
          </a:xfrm>
          <a:custGeom>
            <a:avLst/>
            <a:gdLst/>
            <a:ahLst/>
            <a:cxnLst/>
            <a:rect l="l" t="t" r="r" b="b"/>
            <a:pathLst>
              <a:path w="3140904" h="3140904" extrusionOk="0">
                <a:moveTo>
                  <a:pt x="3140905" y="1570288"/>
                </a:moveTo>
                <a:cubicBezTo>
                  <a:pt x="3140905" y="2437570"/>
                  <a:pt x="2437898" y="3140905"/>
                  <a:pt x="1570616" y="3140905"/>
                </a:cubicBezTo>
                <a:cubicBezTo>
                  <a:pt x="703334" y="3140905"/>
                  <a:pt x="0" y="2437898"/>
                  <a:pt x="0" y="1570288"/>
                </a:cubicBezTo>
                <a:cubicBezTo>
                  <a:pt x="0" y="703334"/>
                  <a:pt x="703334" y="0"/>
                  <a:pt x="1570616" y="0"/>
                </a:cubicBezTo>
                <a:cubicBezTo>
                  <a:pt x="1572584" y="0"/>
                  <a:pt x="1574551" y="0"/>
                  <a:pt x="1576518" y="0"/>
                </a:cubicBezTo>
                <a:cubicBezTo>
                  <a:pt x="1691937" y="328"/>
                  <a:pt x="1804405" y="13116"/>
                  <a:pt x="1912938" y="37380"/>
                </a:cubicBezTo>
                <a:cubicBezTo>
                  <a:pt x="1914578" y="37708"/>
                  <a:pt x="1915889" y="38036"/>
                  <a:pt x="1917529" y="38364"/>
                </a:cubicBezTo>
                <a:cubicBezTo>
                  <a:pt x="2617584" y="196409"/>
                  <a:pt x="3140905" y="822360"/>
                  <a:pt x="3140905" y="15702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16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80"/>
          <p:cNvSpPr/>
          <p:nvPr/>
        </p:nvSpPr>
        <p:spPr>
          <a:xfrm>
            <a:off x="908145" y="2438637"/>
            <a:ext cx="2565072" cy="2565072"/>
          </a:xfrm>
          <a:custGeom>
            <a:avLst/>
            <a:gdLst/>
            <a:ahLst/>
            <a:cxnLst/>
            <a:rect l="l" t="t" r="r" b="b"/>
            <a:pathLst>
              <a:path w="3140904" h="3140904" extrusionOk="0">
                <a:moveTo>
                  <a:pt x="3140905" y="1570288"/>
                </a:moveTo>
                <a:cubicBezTo>
                  <a:pt x="3140905" y="2437570"/>
                  <a:pt x="2437898" y="3140905"/>
                  <a:pt x="1570616" y="3140905"/>
                </a:cubicBezTo>
                <a:cubicBezTo>
                  <a:pt x="703334" y="3140905"/>
                  <a:pt x="0" y="2437898"/>
                  <a:pt x="0" y="1570288"/>
                </a:cubicBezTo>
                <a:cubicBezTo>
                  <a:pt x="0" y="703334"/>
                  <a:pt x="703334" y="0"/>
                  <a:pt x="1570616" y="0"/>
                </a:cubicBezTo>
                <a:cubicBezTo>
                  <a:pt x="1572584" y="0"/>
                  <a:pt x="1574551" y="0"/>
                  <a:pt x="1576518" y="0"/>
                </a:cubicBezTo>
                <a:cubicBezTo>
                  <a:pt x="1691937" y="328"/>
                  <a:pt x="1804405" y="13116"/>
                  <a:pt x="1912938" y="37380"/>
                </a:cubicBezTo>
                <a:cubicBezTo>
                  <a:pt x="1914578" y="37708"/>
                  <a:pt x="1915889" y="38036"/>
                  <a:pt x="1917529" y="38364"/>
                </a:cubicBezTo>
                <a:cubicBezTo>
                  <a:pt x="2617584" y="196409"/>
                  <a:pt x="3140905" y="822360"/>
                  <a:pt x="3140905" y="15702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0"/>
          <p:cNvSpPr/>
          <p:nvPr/>
        </p:nvSpPr>
        <p:spPr>
          <a:xfrm>
            <a:off x="5020288" y="2638116"/>
            <a:ext cx="3215600" cy="4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646569"/>
              </a:buClr>
              <a:buSzPts val="2100"/>
            </a:pPr>
            <a:r>
              <a:rPr lang="en" sz="2800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rPr>
              <a:t>Inconsistent</a:t>
            </a:r>
            <a:endParaRPr sz="1467"/>
          </a:p>
        </p:txBody>
      </p:sp>
      <p:sp>
        <p:nvSpPr>
          <p:cNvPr id="457" name="Google Shape;457;p80"/>
          <p:cNvSpPr/>
          <p:nvPr/>
        </p:nvSpPr>
        <p:spPr>
          <a:xfrm>
            <a:off x="1146180" y="3584891"/>
            <a:ext cx="2204800" cy="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ts val="1200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types maintained by the industry</a:t>
            </a:r>
            <a:endParaRPr sz="1867">
              <a:solidFill>
                <a:srgbClr val="646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80"/>
          <p:cNvSpPr txBox="1"/>
          <p:nvPr/>
        </p:nvSpPr>
        <p:spPr>
          <a:xfrm>
            <a:off x="1073371" y="2947063"/>
            <a:ext cx="2322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ts val="3600"/>
            </a:pPr>
            <a:r>
              <a:rPr lang="en" sz="6000" b="1">
                <a:solidFill>
                  <a:srgbClr val="FF9E16"/>
                </a:solidFill>
                <a:latin typeface="Calibri"/>
                <a:ea typeface="Calibri"/>
                <a:cs typeface="Calibri"/>
                <a:sym typeface="Calibri"/>
              </a:rPr>
              <a:t>300k+</a:t>
            </a:r>
            <a:endParaRPr sz="3200">
              <a:solidFill>
                <a:srgbClr val="FF9E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80"/>
          <p:cNvSpPr/>
          <p:nvPr/>
        </p:nvSpPr>
        <p:spPr>
          <a:xfrm>
            <a:off x="5020288" y="3541028"/>
            <a:ext cx="3215600" cy="4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2100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Duplicative</a:t>
            </a:r>
            <a:endParaRPr sz="1467"/>
          </a:p>
        </p:txBody>
      </p:sp>
      <p:sp>
        <p:nvSpPr>
          <p:cNvPr id="460" name="Google Shape;460;p80"/>
          <p:cNvSpPr/>
          <p:nvPr/>
        </p:nvSpPr>
        <p:spPr>
          <a:xfrm>
            <a:off x="5020288" y="4362971"/>
            <a:ext cx="3215600" cy="4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2100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understand</a:t>
            </a:r>
            <a:endParaRPr sz="2800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976" y="4281656"/>
            <a:ext cx="416921" cy="56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159" y="3480917"/>
            <a:ext cx="590551" cy="43815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80"/>
          <p:cNvSpPr/>
          <p:nvPr/>
        </p:nvSpPr>
        <p:spPr>
          <a:xfrm>
            <a:off x="4028965" y="2665479"/>
            <a:ext cx="486431" cy="422451"/>
          </a:xfrm>
          <a:custGeom>
            <a:avLst/>
            <a:gdLst/>
            <a:ahLst/>
            <a:cxnLst/>
            <a:rect l="l" t="t" r="r" b="b"/>
            <a:pathLst>
              <a:path w="4169404" h="3621005" extrusionOk="0">
                <a:moveTo>
                  <a:pt x="2084717" y="0"/>
                </a:moveTo>
                <a:cubicBezTo>
                  <a:pt x="1985599" y="0"/>
                  <a:pt x="1891302" y="52199"/>
                  <a:pt x="1841238" y="137160"/>
                </a:cubicBezTo>
                <a:lnTo>
                  <a:pt x="37584" y="3204352"/>
                </a:lnTo>
                <a:cubicBezTo>
                  <a:pt x="-12469" y="3289538"/>
                  <a:pt x="-12587" y="3397003"/>
                  <a:pt x="37584" y="3482120"/>
                </a:cubicBezTo>
                <a:cubicBezTo>
                  <a:pt x="91968" y="3574351"/>
                  <a:pt x="202294" y="3621230"/>
                  <a:pt x="301607" y="3621004"/>
                </a:cubicBezTo>
                <a:lnTo>
                  <a:pt x="3867768" y="3621004"/>
                </a:lnTo>
                <a:cubicBezTo>
                  <a:pt x="3967120" y="3621004"/>
                  <a:pt x="4077407" y="3574351"/>
                  <a:pt x="4131791" y="3482120"/>
                </a:cubicBezTo>
                <a:cubicBezTo>
                  <a:pt x="4182001" y="3397012"/>
                  <a:pt x="4181884" y="3289548"/>
                  <a:pt x="4131791" y="3204352"/>
                </a:cubicBezTo>
                <a:lnTo>
                  <a:pt x="2328137" y="137160"/>
                </a:lnTo>
                <a:cubicBezTo>
                  <a:pt x="2278083" y="52199"/>
                  <a:pt x="2183786" y="0"/>
                  <a:pt x="2084658" y="0"/>
                </a:cubicBezTo>
                <a:close/>
                <a:moveTo>
                  <a:pt x="2084717" y="109718"/>
                </a:moveTo>
                <a:cubicBezTo>
                  <a:pt x="2143196" y="109718"/>
                  <a:pt x="2203312" y="143048"/>
                  <a:pt x="2232174" y="191995"/>
                </a:cubicBezTo>
                <a:lnTo>
                  <a:pt x="4037493" y="3260950"/>
                </a:lnTo>
                <a:cubicBezTo>
                  <a:pt x="4066346" y="3310053"/>
                  <a:pt x="4066424" y="3378212"/>
                  <a:pt x="4037493" y="3427276"/>
                </a:cubicBezTo>
                <a:cubicBezTo>
                  <a:pt x="4012736" y="3469227"/>
                  <a:pt x="3926276" y="3511472"/>
                  <a:pt x="3867768" y="3511286"/>
                </a:cubicBezTo>
                <a:lnTo>
                  <a:pt x="301607" y="3511286"/>
                </a:lnTo>
                <a:cubicBezTo>
                  <a:pt x="243050" y="3511286"/>
                  <a:pt x="156600" y="3469227"/>
                  <a:pt x="131882" y="3427276"/>
                </a:cubicBezTo>
                <a:cubicBezTo>
                  <a:pt x="102951" y="3378221"/>
                  <a:pt x="103029" y="3310053"/>
                  <a:pt x="131882" y="3260950"/>
                </a:cubicBezTo>
                <a:lnTo>
                  <a:pt x="1937201" y="191995"/>
                </a:lnTo>
                <a:cubicBezTo>
                  <a:pt x="1966054" y="143009"/>
                  <a:pt x="2026179" y="109718"/>
                  <a:pt x="2084658" y="109718"/>
                </a:cubicBezTo>
                <a:close/>
                <a:moveTo>
                  <a:pt x="2084717" y="1152134"/>
                </a:moveTo>
                <a:cubicBezTo>
                  <a:pt x="2054405" y="1152134"/>
                  <a:pt x="2029833" y="1176705"/>
                  <a:pt x="2029833" y="1207018"/>
                </a:cubicBezTo>
                <a:lnTo>
                  <a:pt x="2029833" y="2414026"/>
                </a:lnTo>
                <a:cubicBezTo>
                  <a:pt x="2029833" y="2444328"/>
                  <a:pt x="2054405" y="2468900"/>
                  <a:pt x="2084717" y="2468900"/>
                </a:cubicBezTo>
                <a:cubicBezTo>
                  <a:pt x="2115029" y="2468900"/>
                  <a:pt x="2139601" y="2444328"/>
                  <a:pt x="2139601" y="2414026"/>
                </a:cubicBezTo>
                <a:lnTo>
                  <a:pt x="2139601" y="1207018"/>
                </a:lnTo>
                <a:cubicBezTo>
                  <a:pt x="2139601" y="1176705"/>
                  <a:pt x="2115029" y="1152134"/>
                  <a:pt x="2084717" y="1152134"/>
                </a:cubicBezTo>
                <a:close/>
                <a:moveTo>
                  <a:pt x="2084717" y="2852918"/>
                </a:moveTo>
                <a:cubicBezTo>
                  <a:pt x="2024092" y="2852918"/>
                  <a:pt x="1974999" y="2902061"/>
                  <a:pt x="1974999" y="2962637"/>
                </a:cubicBezTo>
                <a:cubicBezTo>
                  <a:pt x="1974999" y="3023261"/>
                  <a:pt x="2024141" y="3072355"/>
                  <a:pt x="2084717" y="3072355"/>
                </a:cubicBezTo>
                <a:cubicBezTo>
                  <a:pt x="2145342" y="3072355"/>
                  <a:pt x="2194435" y="3023212"/>
                  <a:pt x="2194435" y="2962637"/>
                </a:cubicBezTo>
                <a:cubicBezTo>
                  <a:pt x="2194435" y="2902022"/>
                  <a:pt x="2145293" y="2852918"/>
                  <a:pt x="2084717" y="28529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867">
              <a:solidFill>
                <a:srgbClr val="646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6817" y="1163659"/>
            <a:ext cx="2055137" cy="27554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5" name="Google Shape;465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8374" y="1819397"/>
            <a:ext cx="2012644" cy="278717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466" name="Google Shape;466;p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9080" y="3180549"/>
            <a:ext cx="2055137" cy="27554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7" name="Google Shape;467;p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08370" y="3681742"/>
            <a:ext cx="2130480" cy="27795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CC9755-3FF7-6C57-F98D-2469A94A9920}"/>
              </a:ext>
            </a:extLst>
          </p:cNvPr>
          <p:cNvCxnSpPr/>
          <p:nvPr/>
        </p:nvCxnSpPr>
        <p:spPr>
          <a:xfrm>
            <a:off x="4788838" y="3297984"/>
            <a:ext cx="3717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5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1"/>
          <p:cNvSpPr txBox="1">
            <a:spLocks noGrp="1"/>
          </p:cNvSpPr>
          <p:nvPr>
            <p:ph type="body" idx="2"/>
          </p:nvPr>
        </p:nvSpPr>
        <p:spPr>
          <a:xfrm>
            <a:off x="1837100" y="907067"/>
            <a:ext cx="8634800" cy="907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/>
            <a:r>
              <a:rPr lang="en"/>
              <a:t>A global, industry-specific taxonomy created and published by Veeva, used in Vault PromoMats, available to all</a:t>
            </a:r>
            <a:endParaRPr/>
          </a:p>
        </p:txBody>
      </p:sp>
      <p:sp>
        <p:nvSpPr>
          <p:cNvPr id="473" name="Google Shape;473;p81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200" cy="970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Commercial Content Taxonomy for Life Sciences</a:t>
            </a:r>
            <a:endParaRPr/>
          </a:p>
        </p:txBody>
      </p:sp>
      <p:sp>
        <p:nvSpPr>
          <p:cNvPr id="8" name="Google Shape;510;p4">
            <a:extLst>
              <a:ext uri="{FF2B5EF4-FFF2-40B4-BE49-F238E27FC236}">
                <a16:creationId xmlns:a16="http://schemas.microsoft.com/office/drawing/2014/main" id="{B8029D25-F24F-A9CD-0425-B28187DDDD42}"/>
              </a:ext>
            </a:extLst>
          </p:cNvPr>
          <p:cNvSpPr/>
          <p:nvPr/>
        </p:nvSpPr>
        <p:spPr>
          <a:xfrm>
            <a:off x="4803875" y="2625459"/>
            <a:ext cx="2584250" cy="2584246"/>
          </a:xfrm>
          <a:prstGeom prst="ellipse">
            <a:avLst/>
          </a:prstGeom>
          <a:noFill/>
          <a:ln w="19050" cap="sq">
            <a:solidFill>
              <a:schemeClr val="tx2"/>
            </a:solidFill>
            <a:prstDash val="sysDot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02;p4">
            <a:extLst>
              <a:ext uri="{FF2B5EF4-FFF2-40B4-BE49-F238E27FC236}">
                <a16:creationId xmlns:a16="http://schemas.microsoft.com/office/drawing/2014/main" id="{EBDD63FF-35EA-C560-1D8C-88B158C7FA3A}"/>
              </a:ext>
            </a:extLst>
          </p:cNvPr>
          <p:cNvSpPr/>
          <p:nvPr/>
        </p:nvSpPr>
        <p:spPr>
          <a:xfrm>
            <a:off x="4901220" y="2722809"/>
            <a:ext cx="2389558" cy="238954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FF9E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5296E-0A89-0A1C-8877-C77AB5089E40}"/>
              </a:ext>
            </a:extLst>
          </p:cNvPr>
          <p:cNvSpPr txBox="1"/>
          <p:nvPr/>
        </p:nvSpPr>
        <p:spPr>
          <a:xfrm>
            <a:off x="4901220" y="3928301"/>
            <a:ext cx="23895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000" b="1" dirty="0">
                <a:solidFill>
                  <a:schemeClr val="bg1"/>
                </a:solidFill>
              </a:rPr>
              <a:t>Easier for Integrations</a:t>
            </a:r>
            <a:endParaRPr lang="en-FI" sz="2000" b="1" dirty="0">
              <a:solidFill>
                <a:schemeClr val="bg1"/>
              </a:solidFill>
            </a:endParaRPr>
          </a:p>
        </p:txBody>
      </p:sp>
      <p:grpSp>
        <p:nvGrpSpPr>
          <p:cNvPr id="15" name="Graphic 3">
            <a:extLst>
              <a:ext uri="{FF2B5EF4-FFF2-40B4-BE49-F238E27FC236}">
                <a16:creationId xmlns:a16="http://schemas.microsoft.com/office/drawing/2014/main" id="{59283B39-D639-9DD7-BCFC-9F1CF0B1B36E}"/>
              </a:ext>
            </a:extLst>
          </p:cNvPr>
          <p:cNvGrpSpPr/>
          <p:nvPr/>
        </p:nvGrpSpPr>
        <p:grpSpPr>
          <a:xfrm>
            <a:off x="5800725" y="3182288"/>
            <a:ext cx="590550" cy="514350"/>
            <a:chOff x="2734627" y="3680732"/>
            <a:chExt cx="590550" cy="514350"/>
          </a:xfrm>
          <a:noFill/>
        </p:grpSpPr>
        <p:grpSp>
          <p:nvGrpSpPr>
            <p:cNvPr id="16" name="Graphic 3">
              <a:extLst>
                <a:ext uri="{FF2B5EF4-FFF2-40B4-BE49-F238E27FC236}">
                  <a16:creationId xmlns:a16="http://schemas.microsoft.com/office/drawing/2014/main" id="{846B9764-AD55-DFAD-F184-CD214482C627}"/>
                </a:ext>
              </a:extLst>
            </p:cNvPr>
            <p:cNvGrpSpPr/>
            <p:nvPr/>
          </p:nvGrpSpPr>
          <p:grpSpPr>
            <a:xfrm>
              <a:off x="2734627" y="3680732"/>
              <a:ext cx="590550" cy="514350"/>
              <a:chOff x="2734627" y="3680732"/>
              <a:chExt cx="590550" cy="514350"/>
            </a:xfrm>
            <a:noFill/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F17A6024-F41B-CD83-54A0-929D09DEB762}"/>
                  </a:ext>
                </a:extLst>
              </p:cNvPr>
              <p:cNvGrpSpPr/>
              <p:nvPr/>
            </p:nvGrpSpPr>
            <p:grpSpPr>
              <a:xfrm>
                <a:off x="2734627" y="3709307"/>
                <a:ext cx="266700" cy="419100"/>
                <a:chOff x="2734627" y="3709307"/>
                <a:chExt cx="266700" cy="419100"/>
              </a:xfrm>
              <a:no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94819A8-4E66-C4C7-8D93-E9BA862382FE}"/>
                    </a:ext>
                  </a:extLst>
                </p:cNvPr>
                <p:cNvSpPr/>
                <p:nvPr/>
              </p:nvSpPr>
              <p:spPr>
                <a:xfrm>
                  <a:off x="2734627" y="4071257"/>
                  <a:ext cx="266700" cy="57150"/>
                </a:xfrm>
                <a:custGeom>
                  <a:avLst/>
                  <a:gdLst>
                    <a:gd name="connsiteX0" fmla="*/ 266700 w 266700"/>
                    <a:gd name="connsiteY0" fmla="*/ 57150 h 57150"/>
                    <a:gd name="connsiteX1" fmla="*/ 38100 w 266700"/>
                    <a:gd name="connsiteY1" fmla="*/ 57150 h 57150"/>
                    <a:gd name="connsiteX2" fmla="*/ 0 w 266700"/>
                    <a:gd name="connsiteY2" fmla="*/ 19050 h 57150"/>
                    <a:gd name="connsiteX3" fmla="*/ 0 w 266700"/>
                    <a:gd name="connsiteY3" fmla="*/ 0 h 57150"/>
                    <a:gd name="connsiteX4" fmla="*/ 228600 w 266700"/>
                    <a:gd name="connsiteY4" fmla="*/ 0 h 57150"/>
                    <a:gd name="connsiteX5" fmla="*/ 247650 w 266700"/>
                    <a:gd name="connsiteY5" fmla="*/ 19050 h 57150"/>
                    <a:gd name="connsiteX6" fmla="*/ 266700 w 266700"/>
                    <a:gd name="connsiteY6" fmla="*/ 190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700" h="57150">
                      <a:moveTo>
                        <a:pt x="266700" y="57150"/>
                      </a:moveTo>
                      <a:lnTo>
                        <a:pt x="38100" y="57150"/>
                      </a:lnTo>
                      <a:lnTo>
                        <a:pt x="0" y="19050"/>
                      </a:lnTo>
                      <a:lnTo>
                        <a:pt x="0" y="0"/>
                      </a:lnTo>
                      <a:lnTo>
                        <a:pt x="228600" y="0"/>
                      </a:lnTo>
                      <a:lnTo>
                        <a:pt x="247650" y="19050"/>
                      </a:lnTo>
                      <a:lnTo>
                        <a:pt x="266700" y="19050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0C2CEF8-898E-0630-6502-B0F809815BBB}"/>
                    </a:ext>
                  </a:extLst>
                </p:cNvPr>
                <p:cNvSpPr/>
                <p:nvPr/>
              </p:nvSpPr>
              <p:spPr>
                <a:xfrm>
                  <a:off x="2791777" y="3709307"/>
                  <a:ext cx="209550" cy="333375"/>
                </a:xfrm>
                <a:custGeom>
                  <a:avLst/>
                  <a:gdLst>
                    <a:gd name="connsiteX0" fmla="*/ 209550 w 209550"/>
                    <a:gd name="connsiteY0" fmla="*/ 0 h 333375"/>
                    <a:gd name="connsiteX1" fmla="*/ 28575 w 209550"/>
                    <a:gd name="connsiteY1" fmla="*/ 0 h 333375"/>
                    <a:gd name="connsiteX2" fmla="*/ 0 w 209550"/>
                    <a:gd name="connsiteY2" fmla="*/ 28575 h 333375"/>
                    <a:gd name="connsiteX3" fmla="*/ 0 w 209550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333375">
                      <a:moveTo>
                        <a:pt x="209550" y="0"/>
                      </a:moveTo>
                      <a:lnTo>
                        <a:pt x="28575" y="0"/>
                      </a:lnTo>
                      <a:cubicBezTo>
                        <a:pt x="12763" y="0"/>
                        <a:pt x="0" y="12763"/>
                        <a:pt x="0" y="28575"/>
                      </a:cubicBezTo>
                      <a:lnTo>
                        <a:pt x="0" y="333375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aphic 3">
                <a:extLst>
                  <a:ext uri="{FF2B5EF4-FFF2-40B4-BE49-F238E27FC236}">
                    <a16:creationId xmlns:a16="http://schemas.microsoft.com/office/drawing/2014/main" id="{D3966F9B-0C4B-B754-4267-D154388181E7}"/>
                  </a:ext>
                </a:extLst>
              </p:cNvPr>
              <p:cNvGrpSpPr/>
              <p:nvPr/>
            </p:nvGrpSpPr>
            <p:grpSpPr>
              <a:xfrm>
                <a:off x="3058477" y="3747407"/>
                <a:ext cx="266700" cy="419100"/>
                <a:chOff x="3058477" y="3747407"/>
                <a:chExt cx="266700" cy="419100"/>
              </a:xfrm>
              <a:noFill/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677377C-4FD2-9305-BC64-CDE1CE11E248}"/>
                    </a:ext>
                  </a:extLst>
                </p:cNvPr>
                <p:cNvSpPr/>
                <p:nvPr/>
              </p:nvSpPr>
              <p:spPr>
                <a:xfrm>
                  <a:off x="3058477" y="4109357"/>
                  <a:ext cx="266700" cy="57150"/>
                </a:xfrm>
                <a:custGeom>
                  <a:avLst/>
                  <a:gdLst>
                    <a:gd name="connsiteX0" fmla="*/ 0 w 266700"/>
                    <a:gd name="connsiteY0" fmla="*/ 57150 h 57150"/>
                    <a:gd name="connsiteX1" fmla="*/ 228600 w 266700"/>
                    <a:gd name="connsiteY1" fmla="*/ 57150 h 57150"/>
                    <a:gd name="connsiteX2" fmla="*/ 266700 w 266700"/>
                    <a:gd name="connsiteY2" fmla="*/ 19050 h 57150"/>
                    <a:gd name="connsiteX3" fmla="*/ 266700 w 266700"/>
                    <a:gd name="connsiteY3" fmla="*/ 0 h 57150"/>
                    <a:gd name="connsiteX4" fmla="*/ 38100 w 266700"/>
                    <a:gd name="connsiteY4" fmla="*/ 0 h 57150"/>
                    <a:gd name="connsiteX5" fmla="*/ 19050 w 266700"/>
                    <a:gd name="connsiteY5" fmla="*/ 19050 h 57150"/>
                    <a:gd name="connsiteX6" fmla="*/ 0 w 266700"/>
                    <a:gd name="connsiteY6" fmla="*/ 190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700" h="57150">
                      <a:moveTo>
                        <a:pt x="0" y="57150"/>
                      </a:moveTo>
                      <a:lnTo>
                        <a:pt x="228600" y="57150"/>
                      </a:lnTo>
                      <a:lnTo>
                        <a:pt x="266700" y="19050"/>
                      </a:lnTo>
                      <a:lnTo>
                        <a:pt x="266700" y="0"/>
                      </a:lnTo>
                      <a:lnTo>
                        <a:pt x="38100" y="0"/>
                      </a:lnTo>
                      <a:lnTo>
                        <a:pt x="19050" y="19050"/>
                      </a:lnTo>
                      <a:lnTo>
                        <a:pt x="0" y="19050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F83F671D-D621-76AD-FE32-CA8EF3B6C20D}"/>
                    </a:ext>
                  </a:extLst>
                </p:cNvPr>
                <p:cNvSpPr/>
                <p:nvPr/>
              </p:nvSpPr>
              <p:spPr>
                <a:xfrm>
                  <a:off x="3058477" y="3747407"/>
                  <a:ext cx="209550" cy="333375"/>
                </a:xfrm>
                <a:custGeom>
                  <a:avLst/>
                  <a:gdLst>
                    <a:gd name="connsiteX0" fmla="*/ 0 w 209550"/>
                    <a:gd name="connsiteY0" fmla="*/ 0 h 333375"/>
                    <a:gd name="connsiteX1" fmla="*/ 180975 w 209550"/>
                    <a:gd name="connsiteY1" fmla="*/ 0 h 333375"/>
                    <a:gd name="connsiteX2" fmla="*/ 209550 w 209550"/>
                    <a:gd name="connsiteY2" fmla="*/ 28575 h 333375"/>
                    <a:gd name="connsiteX3" fmla="*/ 209550 w 209550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333375">
                      <a:moveTo>
                        <a:pt x="0" y="0"/>
                      </a:moveTo>
                      <a:lnTo>
                        <a:pt x="180975" y="0"/>
                      </a:lnTo>
                      <a:cubicBezTo>
                        <a:pt x="196787" y="0"/>
                        <a:pt x="209550" y="12763"/>
                        <a:pt x="209550" y="28575"/>
                      </a:cubicBezTo>
                      <a:lnTo>
                        <a:pt x="209550" y="333375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E867206-7628-7968-AF4D-FE1239A72AD0}"/>
                  </a:ext>
                </a:extLst>
              </p:cNvPr>
              <p:cNvSpPr/>
              <p:nvPr/>
            </p:nvSpPr>
            <p:spPr>
              <a:xfrm>
                <a:off x="3029902" y="4004582"/>
                <a:ext cx="9525" cy="190500"/>
              </a:xfrm>
              <a:custGeom>
                <a:avLst/>
                <a:gdLst>
                  <a:gd name="connsiteX0" fmla="*/ 0 w 9525"/>
                  <a:gd name="connsiteY0" fmla="*/ 0 h 190500"/>
                  <a:gd name="connsiteX1" fmla="*/ 0 w 9525"/>
                  <a:gd name="connsiteY1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0500">
                    <a:moveTo>
                      <a:pt x="0" y="0"/>
                    </a:moveTo>
                    <a:lnTo>
                      <a:pt x="0" y="19050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367722-21DB-A7B0-1470-AD71BB6A1C3A}"/>
                  </a:ext>
                </a:extLst>
              </p:cNvPr>
              <p:cNvSpPr/>
              <p:nvPr/>
            </p:nvSpPr>
            <p:spPr>
              <a:xfrm>
                <a:off x="3029902" y="3871232"/>
                <a:ext cx="9525" cy="76200"/>
              </a:xfrm>
              <a:custGeom>
                <a:avLst/>
                <a:gdLst>
                  <a:gd name="connsiteX0" fmla="*/ 0 w 9525"/>
                  <a:gd name="connsiteY0" fmla="*/ 0 h 76200"/>
                  <a:gd name="connsiteX1" fmla="*/ 0 w 9525"/>
                  <a:gd name="connsiteY1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64D66A-13C0-B931-C6C4-746EB83CEC69}"/>
                  </a:ext>
                </a:extLst>
              </p:cNvPr>
              <p:cNvSpPr/>
              <p:nvPr/>
            </p:nvSpPr>
            <p:spPr>
              <a:xfrm>
                <a:off x="3029902" y="368073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99A206A1-203E-39E9-E35F-80EEDE25BD17}"/>
                </a:ext>
              </a:extLst>
            </p:cNvPr>
            <p:cNvGrpSpPr/>
            <p:nvPr/>
          </p:nvGrpSpPr>
          <p:grpSpPr>
            <a:xfrm>
              <a:off x="2953702" y="3804557"/>
              <a:ext cx="152400" cy="209550"/>
              <a:chOff x="2953702" y="3804557"/>
              <a:chExt cx="152400" cy="209550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99D088-B548-B8FF-D623-82693EB0B583}"/>
                  </a:ext>
                </a:extLst>
              </p:cNvPr>
              <p:cNvSpPr/>
              <p:nvPr/>
            </p:nvSpPr>
            <p:spPr>
              <a:xfrm>
                <a:off x="2963227" y="3909332"/>
                <a:ext cx="66675" cy="66675"/>
              </a:xfrm>
              <a:custGeom>
                <a:avLst/>
                <a:gdLst>
                  <a:gd name="connsiteX0" fmla="*/ 66675 w 66675"/>
                  <a:gd name="connsiteY0" fmla="*/ 66675 h 66675"/>
                  <a:gd name="connsiteX1" fmla="*/ 0 w 66675"/>
                  <a:gd name="connsiteY1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66675">
                    <a:moveTo>
                      <a:pt x="66675" y="66675"/>
                    </a:moveTo>
                    <a:cubicBezTo>
                      <a:pt x="29813" y="66675"/>
                      <a:pt x="0" y="36862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4FBF365-9BD8-FB81-D30F-B9B3B410019F}"/>
                  </a:ext>
                </a:extLst>
              </p:cNvPr>
              <p:cNvSpPr/>
              <p:nvPr/>
            </p:nvSpPr>
            <p:spPr>
              <a:xfrm>
                <a:off x="3029902" y="3842657"/>
                <a:ext cx="66675" cy="66675"/>
              </a:xfrm>
              <a:custGeom>
                <a:avLst/>
                <a:gdLst>
                  <a:gd name="connsiteX0" fmla="*/ 0 w 66675"/>
                  <a:gd name="connsiteY0" fmla="*/ 0 h 66675"/>
                  <a:gd name="connsiteX1" fmla="*/ 66675 w 66675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66675">
                    <a:moveTo>
                      <a:pt x="0" y="0"/>
                    </a:moveTo>
                    <a:cubicBezTo>
                      <a:pt x="36862" y="0"/>
                      <a:pt x="66675" y="29813"/>
                      <a:pt x="66675" y="66675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90F5BB2-BD30-639C-DFF9-3A79C814A454}"/>
                  </a:ext>
                </a:extLst>
              </p:cNvPr>
              <p:cNvSpPr/>
              <p:nvPr/>
            </p:nvSpPr>
            <p:spPr>
              <a:xfrm>
                <a:off x="3029902" y="3976007"/>
                <a:ext cx="76200" cy="9525"/>
              </a:xfrm>
              <a:custGeom>
                <a:avLst/>
                <a:gdLst>
                  <a:gd name="connsiteX0" fmla="*/ 0 w 76200"/>
                  <a:gd name="connsiteY0" fmla="*/ 0 h 9525"/>
                  <a:gd name="connsiteX1" fmla="*/ 7620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D8F781-73D7-6A08-484A-43706C6209F9}"/>
                  </a:ext>
                </a:extLst>
              </p:cNvPr>
              <p:cNvSpPr/>
              <p:nvPr/>
            </p:nvSpPr>
            <p:spPr>
              <a:xfrm>
                <a:off x="2953702" y="3842657"/>
                <a:ext cx="76200" cy="9525"/>
              </a:xfrm>
              <a:custGeom>
                <a:avLst/>
                <a:gdLst>
                  <a:gd name="connsiteX0" fmla="*/ 0 w 76200"/>
                  <a:gd name="connsiteY0" fmla="*/ 0 h 9525"/>
                  <a:gd name="connsiteX1" fmla="*/ 76200 w 7620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9525">
                    <a:moveTo>
                      <a:pt x="0" y="0"/>
                    </a:moveTo>
                    <a:lnTo>
                      <a:pt x="76200" y="0"/>
                    </a:lnTo>
                  </a:path>
                </a:pathLst>
              </a:custGeom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E6B69A1-EC7F-1703-7750-396D057E5135}"/>
                  </a:ext>
                </a:extLst>
              </p:cNvPr>
              <p:cNvSpPr/>
              <p:nvPr/>
            </p:nvSpPr>
            <p:spPr>
              <a:xfrm>
                <a:off x="3068002" y="3937907"/>
                <a:ext cx="38100" cy="76200"/>
              </a:xfrm>
              <a:custGeom>
                <a:avLst/>
                <a:gdLst>
                  <a:gd name="connsiteX0" fmla="*/ 0 w 38100"/>
                  <a:gd name="connsiteY0" fmla="*/ 76200 h 76200"/>
                  <a:gd name="connsiteX1" fmla="*/ 38100 w 38100"/>
                  <a:gd name="connsiteY1" fmla="*/ 38100 h 76200"/>
                  <a:gd name="connsiteX2" fmla="*/ 0 w 38100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0" y="76200"/>
                    </a:moveTo>
                    <a:lnTo>
                      <a:pt x="38100" y="381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EC87A7E-A36C-DCA8-92EC-DDEF8459AB44}"/>
                  </a:ext>
                </a:extLst>
              </p:cNvPr>
              <p:cNvSpPr/>
              <p:nvPr/>
            </p:nvSpPr>
            <p:spPr>
              <a:xfrm>
                <a:off x="2953702" y="3804557"/>
                <a:ext cx="38100" cy="76200"/>
              </a:xfrm>
              <a:custGeom>
                <a:avLst/>
                <a:gdLst>
                  <a:gd name="connsiteX0" fmla="*/ 38100 w 38100"/>
                  <a:gd name="connsiteY0" fmla="*/ 76200 h 76200"/>
                  <a:gd name="connsiteX1" fmla="*/ 0 w 38100"/>
                  <a:gd name="connsiteY1" fmla="*/ 38100 h 76200"/>
                  <a:gd name="connsiteX2" fmla="*/ 38100 w 38100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76200">
                    <a:moveTo>
                      <a:pt x="38100" y="76200"/>
                    </a:moveTo>
                    <a:lnTo>
                      <a:pt x="0" y="38100"/>
                    </a:lnTo>
                    <a:lnTo>
                      <a:pt x="3810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EB31F2-DB4D-CDA0-C97A-CA876D69445D}"/>
                </a:ext>
              </a:extLst>
            </p:cNvPr>
            <p:cNvSpPr/>
            <p:nvPr/>
          </p:nvSpPr>
          <p:spPr>
            <a:xfrm>
              <a:off x="2829877" y="3747407"/>
              <a:ext cx="171450" cy="285750"/>
            </a:xfrm>
            <a:custGeom>
              <a:avLst/>
              <a:gdLst>
                <a:gd name="connsiteX0" fmla="*/ 171450 w 171450"/>
                <a:gd name="connsiteY0" fmla="*/ 285750 h 285750"/>
                <a:gd name="connsiteX1" fmla="*/ 0 w 171450"/>
                <a:gd name="connsiteY1" fmla="*/ 285750 h 285750"/>
                <a:gd name="connsiteX2" fmla="*/ 0 w 171450"/>
                <a:gd name="connsiteY2" fmla="*/ 0 h 285750"/>
                <a:gd name="connsiteX3" fmla="*/ 171450 w 171450"/>
                <a:gd name="connsiteY3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171450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17145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B77204-ACC5-3963-16F9-8DC4E20DE25E}"/>
                </a:ext>
              </a:extLst>
            </p:cNvPr>
            <p:cNvSpPr/>
            <p:nvPr/>
          </p:nvSpPr>
          <p:spPr>
            <a:xfrm>
              <a:off x="3058477" y="3785507"/>
              <a:ext cx="17145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71450 w 171450"/>
                <a:gd name="connsiteY1" fmla="*/ 0 h 285750"/>
                <a:gd name="connsiteX2" fmla="*/ 171450 w 171450"/>
                <a:gd name="connsiteY2" fmla="*/ 285750 h 285750"/>
                <a:gd name="connsiteX3" fmla="*/ 0 w 1714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lnTo>
                    <a:pt x="171450" y="0"/>
                  </a:lnTo>
                  <a:lnTo>
                    <a:pt x="171450" y="285750"/>
                  </a:lnTo>
                  <a:lnTo>
                    <a:pt x="0" y="28575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Google Shape;510;p4">
            <a:extLst>
              <a:ext uri="{FF2B5EF4-FFF2-40B4-BE49-F238E27FC236}">
                <a16:creationId xmlns:a16="http://schemas.microsoft.com/office/drawing/2014/main" id="{980073B4-FF6C-A0C5-3338-7C3A97A319A3}"/>
              </a:ext>
            </a:extLst>
          </p:cNvPr>
          <p:cNvSpPr/>
          <p:nvPr/>
        </p:nvSpPr>
        <p:spPr>
          <a:xfrm>
            <a:off x="1901400" y="2625459"/>
            <a:ext cx="2584250" cy="2584246"/>
          </a:xfrm>
          <a:prstGeom prst="ellipse">
            <a:avLst/>
          </a:prstGeom>
          <a:noFill/>
          <a:ln w="19050" cap="sq">
            <a:solidFill>
              <a:schemeClr val="accent4"/>
            </a:solidFill>
            <a:prstDash val="sysDot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02;p4">
            <a:extLst>
              <a:ext uri="{FF2B5EF4-FFF2-40B4-BE49-F238E27FC236}">
                <a16:creationId xmlns:a16="http://schemas.microsoft.com/office/drawing/2014/main" id="{41C559C2-BD25-7245-0105-CC77B4BAED0B}"/>
              </a:ext>
            </a:extLst>
          </p:cNvPr>
          <p:cNvSpPr/>
          <p:nvPr/>
        </p:nvSpPr>
        <p:spPr>
          <a:xfrm>
            <a:off x="1998745" y="2722809"/>
            <a:ext cx="2389558" cy="2389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FF9E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BC73B-B2EE-990F-2FBB-040F93D66419}"/>
              </a:ext>
            </a:extLst>
          </p:cNvPr>
          <p:cNvSpPr txBox="1"/>
          <p:nvPr/>
        </p:nvSpPr>
        <p:spPr>
          <a:xfrm>
            <a:off x="1998745" y="3928301"/>
            <a:ext cx="23895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000" b="1" dirty="0">
                <a:solidFill>
                  <a:schemeClr val="bg1"/>
                </a:solidFill>
              </a:rPr>
              <a:t>Innovation Enabled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by Standardization</a:t>
            </a:r>
            <a:endParaRPr lang="en-FI" sz="2000" b="1" dirty="0">
              <a:solidFill>
                <a:schemeClr val="bg1"/>
              </a:solidFill>
            </a:endParaRPr>
          </a:p>
        </p:txBody>
      </p:sp>
      <p:grpSp>
        <p:nvGrpSpPr>
          <p:cNvPr id="35" name="Graphic 7">
            <a:extLst>
              <a:ext uri="{FF2B5EF4-FFF2-40B4-BE49-F238E27FC236}">
                <a16:creationId xmlns:a16="http://schemas.microsoft.com/office/drawing/2014/main" id="{CF1FCC16-6A2F-09D8-FA9A-94075CF585AC}"/>
              </a:ext>
            </a:extLst>
          </p:cNvPr>
          <p:cNvGrpSpPr/>
          <p:nvPr/>
        </p:nvGrpSpPr>
        <p:grpSpPr>
          <a:xfrm>
            <a:off x="2898251" y="3144188"/>
            <a:ext cx="590549" cy="590550"/>
            <a:chOff x="3774185" y="1476375"/>
            <a:chExt cx="590549" cy="590550"/>
          </a:xfrm>
          <a:noFill/>
        </p:grpSpPr>
        <p:grpSp>
          <p:nvGrpSpPr>
            <p:cNvPr id="36" name="Graphic 7">
              <a:extLst>
                <a:ext uri="{FF2B5EF4-FFF2-40B4-BE49-F238E27FC236}">
                  <a16:creationId xmlns:a16="http://schemas.microsoft.com/office/drawing/2014/main" id="{B7DF3FCB-B105-4DDF-296B-E82969E973DF}"/>
                </a:ext>
              </a:extLst>
            </p:cNvPr>
            <p:cNvGrpSpPr/>
            <p:nvPr/>
          </p:nvGrpSpPr>
          <p:grpSpPr>
            <a:xfrm>
              <a:off x="3926585" y="1571625"/>
              <a:ext cx="285750" cy="419100"/>
              <a:chOff x="3926585" y="1571625"/>
              <a:chExt cx="285750" cy="419100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052E2A-DC17-EBE2-B29D-7E59943DD521}"/>
                  </a:ext>
                </a:extLst>
              </p:cNvPr>
              <p:cNvSpPr/>
              <p:nvPr/>
            </p:nvSpPr>
            <p:spPr>
              <a:xfrm>
                <a:off x="3983735" y="1628775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F79D3084-64CE-06B9-EB49-EFF22A12C707}"/>
                  </a:ext>
                </a:extLst>
              </p:cNvPr>
              <p:cNvGrpSpPr/>
              <p:nvPr/>
            </p:nvGrpSpPr>
            <p:grpSpPr>
              <a:xfrm>
                <a:off x="3926585" y="1571625"/>
                <a:ext cx="285750" cy="419100"/>
                <a:chOff x="3926585" y="1571625"/>
                <a:chExt cx="285750" cy="419100"/>
              </a:xfrm>
              <a:noFill/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5985C56-8FF0-68CF-C1EB-F63D51C94A0A}"/>
                    </a:ext>
                  </a:extLst>
                </p:cNvPr>
                <p:cNvGrpSpPr/>
                <p:nvPr/>
              </p:nvGrpSpPr>
              <p:grpSpPr>
                <a:xfrm>
                  <a:off x="3926585" y="1571625"/>
                  <a:ext cx="285750" cy="419100"/>
                  <a:chOff x="3926585" y="1571625"/>
                  <a:chExt cx="285750" cy="419100"/>
                </a:xfrm>
                <a:noFill/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27003B39-58C2-DF37-2673-E1F235016898}"/>
                      </a:ext>
                    </a:extLst>
                  </p:cNvPr>
                  <p:cNvSpPr/>
                  <p:nvPr/>
                </p:nvSpPr>
                <p:spPr>
                  <a:xfrm>
                    <a:off x="3974210" y="1885950"/>
                    <a:ext cx="190500" cy="9525"/>
                  </a:xfrm>
                  <a:custGeom>
                    <a:avLst/>
                    <a:gdLst>
                      <a:gd name="connsiteX0" fmla="*/ 0 w 190500"/>
                      <a:gd name="connsiteY0" fmla="*/ 0 h 9525"/>
                      <a:gd name="connsiteX1" fmla="*/ 190500 w 19050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00" h="9525">
                        <a:moveTo>
                          <a:pt x="0" y="0"/>
                        </a:moveTo>
                        <a:lnTo>
                          <a:pt x="190500" y="0"/>
                        </a:lnTo>
                      </a:path>
                    </a:pathLst>
                  </a:custGeom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58EA1BFF-2581-CAD3-BE5F-5260BFDC9A29}"/>
                      </a:ext>
                    </a:extLst>
                  </p:cNvPr>
                  <p:cNvSpPr/>
                  <p:nvPr/>
                </p:nvSpPr>
                <p:spPr>
                  <a:xfrm>
                    <a:off x="3974210" y="1924050"/>
                    <a:ext cx="190500" cy="9525"/>
                  </a:xfrm>
                  <a:custGeom>
                    <a:avLst/>
                    <a:gdLst>
                      <a:gd name="connsiteX0" fmla="*/ 0 w 190500"/>
                      <a:gd name="connsiteY0" fmla="*/ 0 h 9525"/>
                      <a:gd name="connsiteX1" fmla="*/ 190500 w 19050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00" h="9525">
                        <a:moveTo>
                          <a:pt x="0" y="0"/>
                        </a:moveTo>
                        <a:lnTo>
                          <a:pt x="190500" y="0"/>
                        </a:lnTo>
                      </a:path>
                    </a:pathLst>
                  </a:custGeom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ABBA1594-57FB-1508-89A2-58F0830AB1BE}"/>
                      </a:ext>
                    </a:extLst>
                  </p:cNvPr>
                  <p:cNvSpPr/>
                  <p:nvPr/>
                </p:nvSpPr>
                <p:spPr>
                  <a:xfrm>
                    <a:off x="3974210" y="1962150"/>
                    <a:ext cx="190500" cy="28575"/>
                  </a:xfrm>
                  <a:custGeom>
                    <a:avLst/>
                    <a:gdLst>
                      <a:gd name="connsiteX0" fmla="*/ 0 w 190500"/>
                      <a:gd name="connsiteY0" fmla="*/ 0 h 28575"/>
                      <a:gd name="connsiteX1" fmla="*/ 57150 w 190500"/>
                      <a:gd name="connsiteY1" fmla="*/ 0 h 28575"/>
                      <a:gd name="connsiteX2" fmla="*/ 76200 w 190500"/>
                      <a:gd name="connsiteY2" fmla="*/ 28575 h 28575"/>
                      <a:gd name="connsiteX3" fmla="*/ 114300 w 190500"/>
                      <a:gd name="connsiteY3" fmla="*/ 28575 h 28575"/>
                      <a:gd name="connsiteX4" fmla="*/ 133350 w 190500"/>
                      <a:gd name="connsiteY4" fmla="*/ 0 h 28575"/>
                      <a:gd name="connsiteX5" fmla="*/ 190500 w 190500"/>
                      <a:gd name="connsiteY5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0500" h="28575">
                        <a:moveTo>
                          <a:pt x="0" y="0"/>
                        </a:moveTo>
                        <a:lnTo>
                          <a:pt x="57150" y="0"/>
                        </a:lnTo>
                        <a:lnTo>
                          <a:pt x="76200" y="28575"/>
                        </a:lnTo>
                        <a:lnTo>
                          <a:pt x="114300" y="28575"/>
                        </a:lnTo>
                        <a:lnTo>
                          <a:pt x="133350" y="0"/>
                        </a:lnTo>
                        <a:lnTo>
                          <a:pt x="190500" y="0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F878DF6E-523A-04B4-74D1-911895ED9642}"/>
                      </a:ext>
                    </a:extLst>
                  </p:cNvPr>
                  <p:cNvSpPr/>
                  <p:nvPr/>
                </p:nvSpPr>
                <p:spPr>
                  <a:xfrm>
                    <a:off x="3926585" y="1571625"/>
                    <a:ext cx="285750" cy="390525"/>
                  </a:xfrm>
                  <a:custGeom>
                    <a:avLst/>
                    <a:gdLst>
                      <a:gd name="connsiteX0" fmla="*/ 209550 w 285750"/>
                      <a:gd name="connsiteY0" fmla="*/ 390525 h 390525"/>
                      <a:gd name="connsiteX1" fmla="*/ 209550 w 285750"/>
                      <a:gd name="connsiteY1" fmla="*/ 266700 h 390525"/>
                      <a:gd name="connsiteX2" fmla="*/ 285750 w 285750"/>
                      <a:gd name="connsiteY2" fmla="*/ 142875 h 390525"/>
                      <a:gd name="connsiteX3" fmla="*/ 142875 w 285750"/>
                      <a:gd name="connsiteY3" fmla="*/ 0 h 390525"/>
                      <a:gd name="connsiteX4" fmla="*/ 0 w 285750"/>
                      <a:gd name="connsiteY4" fmla="*/ 142875 h 390525"/>
                      <a:gd name="connsiteX5" fmla="*/ 76200 w 285750"/>
                      <a:gd name="connsiteY5" fmla="*/ 266700 h 390525"/>
                      <a:gd name="connsiteX6" fmla="*/ 76200 w 285750"/>
                      <a:gd name="connsiteY6" fmla="*/ 390525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750" h="390525">
                        <a:moveTo>
                          <a:pt x="209550" y="390525"/>
                        </a:moveTo>
                        <a:lnTo>
                          <a:pt x="209550" y="266700"/>
                        </a:lnTo>
                        <a:cubicBezTo>
                          <a:pt x="257175" y="247650"/>
                          <a:pt x="285750" y="199073"/>
                          <a:pt x="285750" y="142875"/>
                        </a:cubicBezTo>
                        <a:cubicBezTo>
                          <a:pt x="285750" y="64008"/>
                          <a:pt x="221742" y="0"/>
                          <a:pt x="142875" y="0"/>
                        </a:cubicBezTo>
                        <a:cubicBezTo>
                          <a:pt x="64008" y="0"/>
                          <a:pt x="0" y="64008"/>
                          <a:pt x="0" y="142875"/>
                        </a:cubicBezTo>
                        <a:cubicBezTo>
                          <a:pt x="0" y="199644"/>
                          <a:pt x="28575" y="247650"/>
                          <a:pt x="76200" y="266700"/>
                        </a:cubicBezTo>
                        <a:lnTo>
                          <a:pt x="76200" y="390525"/>
                        </a:lnTo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39C828E-DADD-A683-597D-D3DC303D7C8F}"/>
                    </a:ext>
                  </a:extLst>
                </p:cNvPr>
                <p:cNvSpPr/>
                <p:nvPr/>
              </p:nvSpPr>
              <p:spPr>
                <a:xfrm>
                  <a:off x="3955160" y="1676400"/>
                  <a:ext cx="228600" cy="76200"/>
                </a:xfrm>
                <a:custGeom>
                  <a:avLst/>
                  <a:gdLst>
                    <a:gd name="connsiteX0" fmla="*/ 0 w 228600"/>
                    <a:gd name="connsiteY0" fmla="*/ 38100 h 76200"/>
                    <a:gd name="connsiteX1" fmla="*/ 57150 w 228600"/>
                    <a:gd name="connsiteY1" fmla="*/ 38100 h 76200"/>
                    <a:gd name="connsiteX2" fmla="*/ 95250 w 228600"/>
                    <a:gd name="connsiteY2" fmla="*/ 0 h 76200"/>
                    <a:gd name="connsiteX3" fmla="*/ 133350 w 228600"/>
                    <a:gd name="connsiteY3" fmla="*/ 76200 h 76200"/>
                    <a:gd name="connsiteX4" fmla="*/ 171450 w 228600"/>
                    <a:gd name="connsiteY4" fmla="*/ 38100 h 76200"/>
                    <a:gd name="connsiteX5" fmla="*/ 228600 w 228600"/>
                    <a:gd name="connsiteY5" fmla="*/ 381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600" h="76200">
                      <a:moveTo>
                        <a:pt x="0" y="38100"/>
                      </a:moveTo>
                      <a:lnTo>
                        <a:pt x="57150" y="38100"/>
                      </a:lnTo>
                      <a:lnTo>
                        <a:pt x="95250" y="0"/>
                      </a:lnTo>
                      <a:lnTo>
                        <a:pt x="133350" y="76200"/>
                      </a:lnTo>
                      <a:lnTo>
                        <a:pt x="171450" y="38100"/>
                      </a:lnTo>
                      <a:lnTo>
                        <a:pt x="228600" y="38100"/>
                      </a:ln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aphic 7">
              <a:extLst>
                <a:ext uri="{FF2B5EF4-FFF2-40B4-BE49-F238E27FC236}">
                  <a16:creationId xmlns:a16="http://schemas.microsoft.com/office/drawing/2014/main" id="{80DD78E2-35A3-882F-938E-978CD664C12E}"/>
                </a:ext>
              </a:extLst>
            </p:cNvPr>
            <p:cNvGrpSpPr/>
            <p:nvPr/>
          </p:nvGrpSpPr>
          <p:grpSpPr>
            <a:xfrm>
              <a:off x="3774185" y="1476375"/>
              <a:ext cx="590549" cy="590550"/>
              <a:chOff x="3774185" y="1476375"/>
              <a:chExt cx="590549" cy="590550"/>
            </a:xfrm>
            <a:no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04097CF-7A6A-8BD4-691D-1E53AF70E2A4}"/>
                  </a:ext>
                </a:extLst>
              </p:cNvPr>
              <p:cNvSpPr/>
              <p:nvPr/>
            </p:nvSpPr>
            <p:spPr>
              <a:xfrm>
                <a:off x="3793330" y="1476375"/>
                <a:ext cx="276129" cy="190500"/>
              </a:xfrm>
              <a:custGeom>
                <a:avLst/>
                <a:gdLst>
                  <a:gd name="connsiteX0" fmla="*/ 228505 w 276129"/>
                  <a:gd name="connsiteY0" fmla="*/ 47625 h 190500"/>
                  <a:gd name="connsiteX1" fmla="*/ 276130 w 276129"/>
                  <a:gd name="connsiteY1" fmla="*/ 0 h 190500"/>
                  <a:gd name="connsiteX2" fmla="*/ 0 w 276129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129" h="190500">
                    <a:moveTo>
                      <a:pt x="228505" y="47625"/>
                    </a:moveTo>
                    <a:lnTo>
                      <a:pt x="276130" y="0"/>
                    </a:lnTo>
                    <a:cubicBezTo>
                      <a:pt x="149924" y="0"/>
                      <a:pt x="42291" y="79153"/>
                      <a:pt x="0" y="19050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64CB2D2-875F-24CC-1F8F-893B23AC0E94}"/>
                  </a:ext>
                </a:extLst>
              </p:cNvPr>
              <p:cNvSpPr/>
              <p:nvPr/>
            </p:nvSpPr>
            <p:spPr>
              <a:xfrm>
                <a:off x="4174235" y="1495520"/>
                <a:ext cx="190499" cy="276129"/>
              </a:xfrm>
              <a:custGeom>
                <a:avLst/>
                <a:gdLst>
                  <a:gd name="connsiteX0" fmla="*/ 142875 w 190499"/>
                  <a:gd name="connsiteY0" fmla="*/ 228505 h 276129"/>
                  <a:gd name="connsiteX1" fmla="*/ 190500 w 190499"/>
                  <a:gd name="connsiteY1" fmla="*/ 276130 h 276129"/>
                  <a:gd name="connsiteX2" fmla="*/ 0 w 190499"/>
                  <a:gd name="connsiteY2" fmla="*/ 0 h 27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499" h="276129">
                    <a:moveTo>
                      <a:pt x="142875" y="228505"/>
                    </a:moveTo>
                    <a:lnTo>
                      <a:pt x="190500" y="276130"/>
                    </a:lnTo>
                    <a:cubicBezTo>
                      <a:pt x="190500" y="149924"/>
                      <a:pt x="111347" y="42196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5D72678-2095-FB59-C80B-F275EEA8E4C5}"/>
                  </a:ext>
                </a:extLst>
              </p:cNvPr>
              <p:cNvSpPr/>
              <p:nvPr/>
            </p:nvSpPr>
            <p:spPr>
              <a:xfrm>
                <a:off x="4069460" y="1876425"/>
                <a:ext cx="276129" cy="190500"/>
              </a:xfrm>
              <a:custGeom>
                <a:avLst/>
                <a:gdLst>
                  <a:gd name="connsiteX0" fmla="*/ 47625 w 276129"/>
                  <a:gd name="connsiteY0" fmla="*/ 142875 h 190500"/>
                  <a:gd name="connsiteX1" fmla="*/ 0 w 276129"/>
                  <a:gd name="connsiteY1" fmla="*/ 190500 h 190500"/>
                  <a:gd name="connsiteX2" fmla="*/ 276130 w 276129"/>
                  <a:gd name="connsiteY2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129" h="190500">
                    <a:moveTo>
                      <a:pt x="47625" y="142875"/>
                    </a:moveTo>
                    <a:lnTo>
                      <a:pt x="0" y="190500"/>
                    </a:lnTo>
                    <a:cubicBezTo>
                      <a:pt x="126206" y="190500"/>
                      <a:pt x="233839" y="111347"/>
                      <a:pt x="276130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EE9A4BD-2230-81EC-5FC0-AA40E939B671}"/>
                  </a:ext>
                </a:extLst>
              </p:cNvPr>
              <p:cNvSpPr/>
              <p:nvPr/>
            </p:nvSpPr>
            <p:spPr>
              <a:xfrm>
                <a:off x="3774185" y="1771650"/>
                <a:ext cx="190500" cy="276129"/>
              </a:xfrm>
              <a:custGeom>
                <a:avLst/>
                <a:gdLst>
                  <a:gd name="connsiteX0" fmla="*/ 47625 w 190500"/>
                  <a:gd name="connsiteY0" fmla="*/ 47625 h 276129"/>
                  <a:gd name="connsiteX1" fmla="*/ 0 w 190500"/>
                  <a:gd name="connsiteY1" fmla="*/ 0 h 276129"/>
                  <a:gd name="connsiteX2" fmla="*/ 190500 w 190500"/>
                  <a:gd name="connsiteY2" fmla="*/ 276130 h 27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276129">
                    <a:moveTo>
                      <a:pt x="47625" y="47625"/>
                    </a:moveTo>
                    <a:lnTo>
                      <a:pt x="0" y="0"/>
                    </a:lnTo>
                    <a:cubicBezTo>
                      <a:pt x="0" y="126206"/>
                      <a:pt x="79153" y="233839"/>
                      <a:pt x="190500" y="27613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Google Shape;510;p4">
            <a:extLst>
              <a:ext uri="{FF2B5EF4-FFF2-40B4-BE49-F238E27FC236}">
                <a16:creationId xmlns:a16="http://schemas.microsoft.com/office/drawing/2014/main" id="{A3FFDD60-8832-5086-D16F-4AD7D737E8E8}"/>
              </a:ext>
            </a:extLst>
          </p:cNvPr>
          <p:cNvSpPr/>
          <p:nvPr/>
        </p:nvSpPr>
        <p:spPr>
          <a:xfrm>
            <a:off x="7637598" y="2625459"/>
            <a:ext cx="2584250" cy="2584246"/>
          </a:xfrm>
          <a:prstGeom prst="ellipse">
            <a:avLst/>
          </a:prstGeom>
          <a:noFill/>
          <a:ln w="19050" cap="sq">
            <a:solidFill>
              <a:schemeClr val="accent3"/>
            </a:solidFill>
            <a:prstDash val="sysDot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02;p4">
            <a:extLst>
              <a:ext uri="{FF2B5EF4-FFF2-40B4-BE49-F238E27FC236}">
                <a16:creationId xmlns:a16="http://schemas.microsoft.com/office/drawing/2014/main" id="{FD2F5523-5B84-E6BF-3B47-7A844F129A96}"/>
              </a:ext>
            </a:extLst>
          </p:cNvPr>
          <p:cNvSpPr/>
          <p:nvPr/>
        </p:nvSpPr>
        <p:spPr>
          <a:xfrm>
            <a:off x="7734943" y="2722809"/>
            <a:ext cx="2389558" cy="2389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FF9E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99FED-48FC-2987-17A5-12A4443C3B2E}"/>
              </a:ext>
            </a:extLst>
          </p:cNvPr>
          <p:cNvSpPr txBox="1"/>
          <p:nvPr/>
        </p:nvSpPr>
        <p:spPr>
          <a:xfrm>
            <a:off x="7734943" y="3928301"/>
            <a:ext cx="238955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000" b="1" dirty="0">
                <a:solidFill>
                  <a:schemeClr val="bg1"/>
                </a:solidFill>
              </a:rPr>
              <a:t>Simpler and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Less Expensive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to Maintain</a:t>
            </a:r>
            <a:endParaRPr lang="en-FI" sz="2000" b="1" dirty="0">
              <a:solidFill>
                <a:schemeClr val="bg1"/>
              </a:solidFill>
            </a:endParaRPr>
          </a:p>
        </p:txBody>
      </p:sp>
      <p:grpSp>
        <p:nvGrpSpPr>
          <p:cNvPr id="50" name="Graphic 5524">
            <a:extLst>
              <a:ext uri="{FF2B5EF4-FFF2-40B4-BE49-F238E27FC236}">
                <a16:creationId xmlns:a16="http://schemas.microsoft.com/office/drawing/2014/main" id="{BF220766-F344-9EEA-1E37-393281E969AF}"/>
              </a:ext>
            </a:extLst>
          </p:cNvPr>
          <p:cNvGrpSpPr/>
          <p:nvPr/>
        </p:nvGrpSpPr>
        <p:grpSpPr>
          <a:xfrm>
            <a:off x="8634448" y="3172763"/>
            <a:ext cx="590550" cy="533400"/>
            <a:chOff x="16061114" y="10226640"/>
            <a:chExt cx="590550" cy="533400"/>
          </a:xfrm>
          <a:noFill/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FF409A-DA6E-D7FB-D66B-EB566A7A357C}"/>
                </a:ext>
              </a:extLst>
            </p:cNvPr>
            <p:cNvSpPr/>
            <p:nvPr/>
          </p:nvSpPr>
          <p:spPr>
            <a:xfrm>
              <a:off x="16499264" y="1041714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973F27-EC9C-47DC-8526-6DAF6B803503}"/>
                </a:ext>
              </a:extLst>
            </p:cNvPr>
            <p:cNvSpPr/>
            <p:nvPr/>
          </p:nvSpPr>
          <p:spPr>
            <a:xfrm>
              <a:off x="16061114" y="10417140"/>
              <a:ext cx="514350" cy="152400"/>
            </a:xfrm>
            <a:custGeom>
              <a:avLst/>
              <a:gdLst>
                <a:gd name="connsiteX0" fmla="*/ 438150 w 514350"/>
                <a:gd name="connsiteY0" fmla="*/ 152400 h 152400"/>
                <a:gd name="connsiteX1" fmla="*/ 76200 w 514350"/>
                <a:gd name="connsiteY1" fmla="*/ 152400 h 152400"/>
                <a:gd name="connsiteX2" fmla="*/ 0 w 514350"/>
                <a:gd name="connsiteY2" fmla="*/ 76200 h 152400"/>
                <a:gd name="connsiteX3" fmla="*/ 76200 w 514350"/>
                <a:gd name="connsiteY3" fmla="*/ 0 h 152400"/>
                <a:gd name="connsiteX4" fmla="*/ 514350 w 514350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52400">
                  <a:moveTo>
                    <a:pt x="438150" y="152400"/>
                  </a:moveTo>
                  <a:lnTo>
                    <a:pt x="76200" y="152400"/>
                  </a:lnTo>
                  <a:cubicBezTo>
                    <a:pt x="34100" y="152400"/>
                    <a:pt x="0" y="118301"/>
                    <a:pt x="0" y="76200"/>
                  </a:cubicBezTo>
                  <a:cubicBezTo>
                    <a:pt x="0" y="34099"/>
                    <a:pt x="34100" y="0"/>
                    <a:pt x="76200" y="0"/>
                  </a:cubicBezTo>
                  <a:lnTo>
                    <a:pt x="51435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A5D270-25D6-4956-9BF4-A0B6766753FE}"/>
                </a:ext>
              </a:extLst>
            </p:cNvPr>
            <p:cNvSpPr/>
            <p:nvPr/>
          </p:nvSpPr>
          <p:spPr>
            <a:xfrm>
              <a:off x="16061114" y="1022664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AB92D80-7C6F-3880-461E-815FE867B3DC}"/>
                </a:ext>
              </a:extLst>
            </p:cNvPr>
            <p:cNvSpPr/>
            <p:nvPr/>
          </p:nvSpPr>
          <p:spPr>
            <a:xfrm>
              <a:off x="16137314" y="10226640"/>
              <a:ext cx="514350" cy="152400"/>
            </a:xfrm>
            <a:custGeom>
              <a:avLst/>
              <a:gdLst>
                <a:gd name="connsiteX0" fmla="*/ 76200 w 514350"/>
                <a:gd name="connsiteY0" fmla="*/ 152400 h 152400"/>
                <a:gd name="connsiteX1" fmla="*/ 438150 w 514350"/>
                <a:gd name="connsiteY1" fmla="*/ 152400 h 152400"/>
                <a:gd name="connsiteX2" fmla="*/ 514350 w 514350"/>
                <a:gd name="connsiteY2" fmla="*/ 76200 h 152400"/>
                <a:gd name="connsiteX3" fmla="*/ 438150 w 514350"/>
                <a:gd name="connsiteY3" fmla="*/ 0 h 152400"/>
                <a:gd name="connsiteX4" fmla="*/ 0 w 514350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52400">
                  <a:moveTo>
                    <a:pt x="76200" y="152400"/>
                  </a:moveTo>
                  <a:lnTo>
                    <a:pt x="438150" y="152400"/>
                  </a:lnTo>
                  <a:cubicBezTo>
                    <a:pt x="480250" y="152400"/>
                    <a:pt x="514350" y="118301"/>
                    <a:pt x="514350" y="76200"/>
                  </a:cubicBezTo>
                  <a:cubicBezTo>
                    <a:pt x="514350" y="34099"/>
                    <a:pt x="480250" y="0"/>
                    <a:pt x="438150" y="0"/>
                  </a:cubicBez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B277F87-F7A4-6E0E-0744-F59FBE56C7A6}"/>
                </a:ext>
              </a:extLst>
            </p:cNvPr>
            <p:cNvSpPr/>
            <p:nvPr/>
          </p:nvSpPr>
          <p:spPr>
            <a:xfrm>
              <a:off x="16061114" y="1060764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D461D9-0C40-CD13-A5E0-EFFC57D1894A}"/>
                </a:ext>
              </a:extLst>
            </p:cNvPr>
            <p:cNvSpPr/>
            <p:nvPr/>
          </p:nvSpPr>
          <p:spPr>
            <a:xfrm>
              <a:off x="16137314" y="10607640"/>
              <a:ext cx="514350" cy="152400"/>
            </a:xfrm>
            <a:custGeom>
              <a:avLst/>
              <a:gdLst>
                <a:gd name="connsiteX0" fmla="*/ 76200 w 514350"/>
                <a:gd name="connsiteY0" fmla="*/ 152400 h 152400"/>
                <a:gd name="connsiteX1" fmla="*/ 438150 w 514350"/>
                <a:gd name="connsiteY1" fmla="*/ 152400 h 152400"/>
                <a:gd name="connsiteX2" fmla="*/ 514350 w 514350"/>
                <a:gd name="connsiteY2" fmla="*/ 76200 h 152400"/>
                <a:gd name="connsiteX3" fmla="*/ 438150 w 514350"/>
                <a:gd name="connsiteY3" fmla="*/ 0 h 152400"/>
                <a:gd name="connsiteX4" fmla="*/ 0 w 514350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52400">
                  <a:moveTo>
                    <a:pt x="76200" y="152400"/>
                  </a:moveTo>
                  <a:lnTo>
                    <a:pt x="438150" y="152400"/>
                  </a:lnTo>
                  <a:cubicBezTo>
                    <a:pt x="480250" y="152400"/>
                    <a:pt x="514350" y="118301"/>
                    <a:pt x="514350" y="76200"/>
                  </a:cubicBezTo>
                  <a:cubicBezTo>
                    <a:pt x="514350" y="34099"/>
                    <a:pt x="480250" y="0"/>
                    <a:pt x="438150" y="0"/>
                  </a:cubicBez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FA103D9-E7B1-BB47-2EC9-A1322381E037}"/>
                </a:ext>
              </a:extLst>
            </p:cNvPr>
            <p:cNvSpPr/>
            <p:nvPr/>
          </p:nvSpPr>
          <p:spPr>
            <a:xfrm>
              <a:off x="16099214" y="10264740"/>
              <a:ext cx="38100" cy="38100"/>
            </a:xfrm>
            <a:custGeom>
              <a:avLst/>
              <a:gdLst>
                <a:gd name="connsiteX0" fmla="*/ 0 w 38100"/>
                <a:gd name="connsiteY0" fmla="*/ 38100 h 38100"/>
                <a:gd name="connsiteX1" fmla="*/ 38100 w 38100"/>
                <a:gd name="connsiteY1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0" y="38100"/>
                  </a:moveTo>
                  <a:cubicBezTo>
                    <a:pt x="0" y="17050"/>
                    <a:pt x="17050" y="0"/>
                    <a:pt x="3810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8748D32-F2FF-FA84-2156-7E773F854C3E}"/>
                </a:ext>
              </a:extLst>
            </p:cNvPr>
            <p:cNvSpPr/>
            <p:nvPr/>
          </p:nvSpPr>
          <p:spPr>
            <a:xfrm>
              <a:off x="16575464" y="10455240"/>
              <a:ext cx="38100" cy="38100"/>
            </a:xfrm>
            <a:custGeom>
              <a:avLst/>
              <a:gdLst>
                <a:gd name="connsiteX0" fmla="*/ 0 w 38100"/>
                <a:gd name="connsiteY0" fmla="*/ 0 h 38100"/>
                <a:gd name="connsiteX1" fmla="*/ 38100 w 381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0" y="0"/>
                  </a:moveTo>
                  <a:cubicBezTo>
                    <a:pt x="21050" y="0"/>
                    <a:pt x="38100" y="17050"/>
                    <a:pt x="38100" y="3810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3A90943-D53F-FE20-1704-80E005F50C1C}"/>
                </a:ext>
              </a:extLst>
            </p:cNvPr>
            <p:cNvSpPr/>
            <p:nvPr/>
          </p:nvSpPr>
          <p:spPr>
            <a:xfrm>
              <a:off x="16099214" y="10645740"/>
              <a:ext cx="38100" cy="38100"/>
            </a:xfrm>
            <a:custGeom>
              <a:avLst/>
              <a:gdLst>
                <a:gd name="connsiteX0" fmla="*/ 0 w 38100"/>
                <a:gd name="connsiteY0" fmla="*/ 38100 h 38100"/>
                <a:gd name="connsiteX1" fmla="*/ 38100 w 38100"/>
                <a:gd name="connsiteY1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38100">
                  <a:moveTo>
                    <a:pt x="0" y="38100"/>
                  </a:moveTo>
                  <a:cubicBezTo>
                    <a:pt x="0" y="17050"/>
                    <a:pt x="17050" y="0"/>
                    <a:pt x="3810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36A4ED0-0681-52DA-C845-36D94C297FC6}"/>
                </a:ext>
              </a:extLst>
            </p:cNvPr>
            <p:cNvSpPr/>
            <p:nvPr/>
          </p:nvSpPr>
          <p:spPr>
            <a:xfrm>
              <a:off x="16337339" y="106838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0B5A6C7-625E-863E-C2BA-EE693F978768}"/>
                </a:ext>
              </a:extLst>
            </p:cNvPr>
            <p:cNvSpPr/>
            <p:nvPr/>
          </p:nvSpPr>
          <p:spPr>
            <a:xfrm>
              <a:off x="16299239" y="106838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E6EC92A-BBE4-17E3-9CF9-0D91BED1A11F}"/>
                </a:ext>
              </a:extLst>
            </p:cNvPr>
            <p:cNvSpPr/>
            <p:nvPr/>
          </p:nvSpPr>
          <p:spPr>
            <a:xfrm>
              <a:off x="16261139" y="106838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4632C0A-4F94-B06D-59A0-B3074F0C4795}"/>
                </a:ext>
              </a:extLst>
            </p:cNvPr>
            <p:cNvSpPr/>
            <p:nvPr/>
          </p:nvSpPr>
          <p:spPr>
            <a:xfrm>
              <a:off x="16432589" y="104933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EEB919D7-75A1-C26D-0770-59C4DDD7098A}"/>
                </a:ext>
              </a:extLst>
            </p:cNvPr>
            <p:cNvSpPr/>
            <p:nvPr/>
          </p:nvSpPr>
          <p:spPr>
            <a:xfrm>
              <a:off x="16394489" y="104933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3AE841D-E1E9-2FD7-6F30-27460D7AE4E4}"/>
                </a:ext>
              </a:extLst>
            </p:cNvPr>
            <p:cNvSpPr/>
            <p:nvPr/>
          </p:nvSpPr>
          <p:spPr>
            <a:xfrm>
              <a:off x="16356389" y="104933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3405BB81-47F7-444A-61BB-4F77C63375B2}"/>
                </a:ext>
              </a:extLst>
            </p:cNvPr>
            <p:cNvSpPr/>
            <p:nvPr/>
          </p:nvSpPr>
          <p:spPr>
            <a:xfrm>
              <a:off x="16337339" y="103028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C70D7D04-ABF2-BAAB-C4CD-CB38A3830E76}"/>
                </a:ext>
              </a:extLst>
            </p:cNvPr>
            <p:cNvSpPr/>
            <p:nvPr/>
          </p:nvSpPr>
          <p:spPr>
            <a:xfrm>
              <a:off x="16299239" y="103028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06ECDC9-5A0F-3297-7461-C3D05BDC5E49}"/>
                </a:ext>
              </a:extLst>
            </p:cNvPr>
            <p:cNvSpPr/>
            <p:nvPr/>
          </p:nvSpPr>
          <p:spPr>
            <a:xfrm>
              <a:off x="16261139" y="10302840"/>
              <a:ext cx="19050" cy="9525"/>
            </a:xfrm>
            <a:custGeom>
              <a:avLst/>
              <a:gdLst>
                <a:gd name="connsiteX0" fmla="*/ 19050 w 19050"/>
                <a:gd name="connsiteY0" fmla="*/ 0 h 9525"/>
                <a:gd name="connsiteX1" fmla="*/ 0 w 190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50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2"/>
          <p:cNvSpPr txBox="1">
            <a:spLocks noGrp="1"/>
          </p:cNvSpPr>
          <p:nvPr>
            <p:ph type="body" idx="2"/>
          </p:nvPr>
        </p:nvSpPr>
        <p:spPr>
          <a:xfrm>
            <a:off x="276303" y="907083"/>
            <a:ext cx="11639200" cy="57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 dirty="0"/>
              <a:t>Available in Vault PromoMats, as inactive, in 24R2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481" name="Google Shape;481;p82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200" cy="9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SzPts val="2700"/>
            </a:pPr>
            <a:r>
              <a:rPr lang="en" sz="3600"/>
              <a:t>Adopt the Commercial Content Taxonomy for Life Sciences</a:t>
            </a:r>
            <a:endParaRPr/>
          </a:p>
        </p:txBody>
      </p:sp>
      <p:pic>
        <p:nvPicPr>
          <p:cNvPr id="482" name="Google Shape;482;p82"/>
          <p:cNvPicPr preferRelativeResize="0"/>
          <p:nvPr/>
        </p:nvPicPr>
        <p:blipFill rotWithShape="1">
          <a:blip r:embed="rId3">
            <a:alphaModFix/>
          </a:blip>
          <a:srcRect l="4286" t="1747" r="6873" b="2231"/>
          <a:stretch/>
        </p:blipFill>
        <p:spPr>
          <a:xfrm>
            <a:off x="7587762" y="1658742"/>
            <a:ext cx="3411415" cy="4706889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  <p:pic>
        <p:nvPicPr>
          <p:cNvPr id="483" name="Google Shape;483;p82"/>
          <p:cNvPicPr preferRelativeResize="0"/>
          <p:nvPr/>
        </p:nvPicPr>
        <p:blipFill rotWithShape="1">
          <a:blip r:embed="rId4">
            <a:alphaModFix/>
          </a:blip>
          <a:srcRect l="3731" t="3855" r="3735" b="3075"/>
          <a:stretch/>
        </p:blipFill>
        <p:spPr>
          <a:xfrm>
            <a:off x="874180" y="1652955"/>
            <a:ext cx="4255477" cy="3165230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  <p:pic>
        <p:nvPicPr>
          <p:cNvPr id="484" name="Google Shape;484;p82"/>
          <p:cNvPicPr preferRelativeResize="0"/>
          <p:nvPr/>
        </p:nvPicPr>
        <p:blipFill rotWithShape="1">
          <a:blip r:embed="rId5">
            <a:alphaModFix/>
          </a:blip>
          <a:srcRect l="2906" t="3918" r="4498" b="5856"/>
          <a:stretch/>
        </p:blipFill>
        <p:spPr>
          <a:xfrm>
            <a:off x="3001918" y="3283927"/>
            <a:ext cx="4193931" cy="3068515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5688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3"/>
          <p:cNvSpPr txBox="1">
            <a:spLocks noGrp="1"/>
          </p:cNvSpPr>
          <p:nvPr>
            <p:ph type="body" idx="2"/>
          </p:nvPr>
        </p:nvSpPr>
        <p:spPr>
          <a:xfrm>
            <a:off x="276303" y="907083"/>
            <a:ext cx="11639200" cy="57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/>
              <a:t>Available in Vault PromoMats, as inactive, in 24R2</a:t>
            </a:r>
            <a:endParaRPr/>
          </a:p>
          <a:p>
            <a:pPr marL="0" indent="0"/>
            <a:endParaRPr/>
          </a:p>
        </p:txBody>
      </p:sp>
      <p:sp>
        <p:nvSpPr>
          <p:cNvPr id="491" name="Google Shape;491;p83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200" cy="9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SzPts val="2700"/>
            </a:pPr>
            <a:r>
              <a:rPr lang="en" sz="3600"/>
              <a:t>Adopt the Commercial Content Taxonomy for Life Sciences</a:t>
            </a:r>
            <a:endParaRPr/>
          </a:p>
        </p:txBody>
      </p:sp>
      <p:pic>
        <p:nvPicPr>
          <p:cNvPr id="497" name="Google Shape;49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670" y="1877483"/>
            <a:ext cx="4348530" cy="2023844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  <p:pic>
        <p:nvPicPr>
          <p:cNvPr id="500" name="Google Shape;500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194" y="3081323"/>
            <a:ext cx="4234598" cy="1969788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  <p:sp>
        <p:nvSpPr>
          <p:cNvPr id="501" name="Google Shape;501;p83"/>
          <p:cNvSpPr txBox="1">
            <a:spLocks noGrp="1"/>
          </p:cNvSpPr>
          <p:nvPr>
            <p:ph type="body" idx="1"/>
          </p:nvPr>
        </p:nvSpPr>
        <p:spPr>
          <a:xfrm>
            <a:off x="688748" y="1573823"/>
            <a:ext cx="4292734" cy="49031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200" dirty="0">
                <a:solidFill>
                  <a:srgbClr val="676766"/>
                </a:solidFill>
              </a:rPr>
              <a:t>Every document type in the new taxonomy has </a:t>
            </a:r>
            <a:br>
              <a:rPr lang="en" sz="3200" dirty="0">
                <a:solidFill>
                  <a:srgbClr val="676766"/>
                </a:solidFill>
              </a:rPr>
            </a:br>
            <a:r>
              <a:rPr lang="en" sz="3200" dirty="0">
                <a:solidFill>
                  <a:srgbClr val="676766"/>
                </a:solidFill>
              </a:rPr>
              <a:t>a description which includes synonyms which were gathered from the main variations seen across the industry. </a:t>
            </a:r>
            <a:endParaRPr sz="3200" dirty="0">
              <a:solidFill>
                <a:srgbClr val="676766"/>
              </a:solidFill>
            </a:endParaRPr>
          </a:p>
        </p:txBody>
      </p:sp>
      <p:pic>
        <p:nvPicPr>
          <p:cNvPr id="494" name="Google Shape;494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786" y="4231107"/>
            <a:ext cx="4292735" cy="2003426"/>
          </a:xfrm>
          <a:prstGeom prst="rect">
            <a:avLst/>
          </a:prstGeom>
          <a:noFill/>
          <a:ln>
            <a:noFill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5652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"/>
          <p:cNvSpPr txBox="1">
            <a:spLocks noGrp="1"/>
          </p:cNvSpPr>
          <p:nvPr>
            <p:ph type="body" idx="2"/>
          </p:nvPr>
        </p:nvSpPr>
        <p:spPr>
          <a:xfrm>
            <a:off x="0" y="907083"/>
            <a:ext cx="12192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 dirty="0"/>
              <a:t>How will the industry adopt? How is Veeva helping?</a:t>
            </a:r>
            <a:endParaRPr dirty="0"/>
          </a:p>
        </p:txBody>
      </p:sp>
      <p:sp>
        <p:nvSpPr>
          <p:cNvPr id="508" name="Google Shape;508;p84"/>
          <p:cNvSpPr txBox="1">
            <a:spLocks noGrp="1"/>
          </p:cNvSpPr>
          <p:nvPr>
            <p:ph type="title"/>
          </p:nvPr>
        </p:nvSpPr>
        <p:spPr>
          <a:xfrm>
            <a:off x="0" y="96275"/>
            <a:ext cx="12192000" cy="9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SzPts val="2700"/>
            </a:pPr>
            <a:r>
              <a:rPr lang="en" sz="3600" dirty="0"/>
              <a:t>Adopt the Commercial Content Taxonomy for Life Sciences</a:t>
            </a:r>
            <a:endParaRPr dirty="0"/>
          </a:p>
        </p:txBody>
      </p:sp>
      <p:sp>
        <p:nvSpPr>
          <p:cNvPr id="509" name="Google Shape;509;p84"/>
          <p:cNvSpPr/>
          <p:nvPr/>
        </p:nvSpPr>
        <p:spPr>
          <a:xfrm>
            <a:off x="2584799" y="3012956"/>
            <a:ext cx="7022400" cy="134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1A1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243833" rIns="91433" bIns="45700" anchor="t" anchorCtr="0">
            <a:noAutofit/>
          </a:bodyPr>
          <a:lstStyle/>
          <a:p>
            <a:pPr algn="ctr"/>
            <a:endParaRPr sz="2133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84"/>
          <p:cNvSpPr/>
          <p:nvPr/>
        </p:nvSpPr>
        <p:spPr>
          <a:xfrm>
            <a:off x="2584799" y="4463004"/>
            <a:ext cx="7022400" cy="134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1A1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243833" rIns="91433" bIns="45700" anchor="t" anchorCtr="0">
            <a:noAutofit/>
          </a:bodyPr>
          <a:lstStyle/>
          <a:p>
            <a:pPr algn="ctr"/>
            <a:endParaRPr sz="2133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84"/>
          <p:cNvSpPr/>
          <p:nvPr/>
        </p:nvSpPr>
        <p:spPr>
          <a:xfrm>
            <a:off x="2584799" y="1569095"/>
            <a:ext cx="7022400" cy="134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1A1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243833" rIns="91433" bIns="45700" anchor="t" anchorCtr="0">
            <a:noAutofit/>
          </a:bodyPr>
          <a:lstStyle/>
          <a:p>
            <a:pPr algn="ctr"/>
            <a:endParaRPr sz="2133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84"/>
          <p:cNvSpPr txBox="1"/>
          <p:nvPr/>
        </p:nvSpPr>
        <p:spPr>
          <a:xfrm>
            <a:off x="4713513" y="1785981"/>
            <a:ext cx="48228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endParaRPr sz="1467"/>
          </a:p>
        </p:txBody>
      </p:sp>
      <p:sp>
        <p:nvSpPr>
          <p:cNvPr id="513" name="Google Shape;513;p84"/>
          <p:cNvSpPr txBox="1"/>
          <p:nvPr/>
        </p:nvSpPr>
        <p:spPr>
          <a:xfrm>
            <a:off x="4713515" y="4640177"/>
            <a:ext cx="390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Advisory Group established July 2024 to shape and drive industry adoption</a:t>
            </a:r>
            <a:endParaRPr sz="1467"/>
          </a:p>
        </p:txBody>
      </p:sp>
      <p:sp>
        <p:nvSpPr>
          <p:cNvPr id="514" name="Google Shape;514;p84"/>
          <p:cNvSpPr txBox="1"/>
          <p:nvPr/>
        </p:nvSpPr>
        <p:spPr>
          <a:xfrm>
            <a:off x="4742100" y="3182822"/>
            <a:ext cx="4865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4-step taxonomy adoption program with complete methodology for fast and efficient implementation from Veeva Services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84"/>
          <p:cNvSpPr/>
          <p:nvPr/>
        </p:nvSpPr>
        <p:spPr>
          <a:xfrm>
            <a:off x="2655732" y="1656272"/>
            <a:ext cx="1820000" cy="118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84"/>
          <p:cNvSpPr/>
          <p:nvPr/>
        </p:nvSpPr>
        <p:spPr>
          <a:xfrm>
            <a:off x="2655732" y="3097331"/>
            <a:ext cx="1820000" cy="118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84"/>
          <p:cNvSpPr/>
          <p:nvPr/>
        </p:nvSpPr>
        <p:spPr>
          <a:xfrm>
            <a:off x="2655732" y="4546603"/>
            <a:ext cx="1820000" cy="118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4"/>
          <p:cNvSpPr txBox="1"/>
          <p:nvPr/>
        </p:nvSpPr>
        <p:spPr>
          <a:xfrm>
            <a:off x="4742097" y="1895907"/>
            <a:ext cx="4765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in Vault PromoMats for all customers from August 2024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098" y="2140917"/>
            <a:ext cx="1655255" cy="2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7433" y="4849265"/>
            <a:ext cx="793468" cy="698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84"/>
          <p:cNvGrpSpPr/>
          <p:nvPr/>
        </p:nvGrpSpPr>
        <p:grpSpPr>
          <a:xfrm>
            <a:off x="3256454" y="3284222"/>
            <a:ext cx="830909" cy="685863"/>
            <a:chOff x="11000826" y="542015"/>
            <a:chExt cx="644782" cy="650394"/>
          </a:xfrm>
        </p:grpSpPr>
        <p:sp>
          <p:nvSpPr>
            <p:cNvPr id="522" name="Google Shape;522;p84"/>
            <p:cNvSpPr/>
            <p:nvPr/>
          </p:nvSpPr>
          <p:spPr>
            <a:xfrm>
              <a:off x="11019078" y="969559"/>
              <a:ext cx="377595" cy="142113"/>
            </a:xfrm>
            <a:custGeom>
              <a:avLst/>
              <a:gdLst/>
              <a:ahLst/>
              <a:cxnLst/>
              <a:rect l="l" t="t" r="r" b="b"/>
              <a:pathLst>
                <a:path w="453568" h="170706" extrusionOk="0">
                  <a:moveTo>
                    <a:pt x="385509" y="170706"/>
                  </a:moveTo>
                  <a:cubicBezTo>
                    <a:pt x="334246" y="170706"/>
                    <a:pt x="270510" y="153037"/>
                    <a:pt x="260681" y="150205"/>
                  </a:cubicBezTo>
                  <a:cubicBezTo>
                    <a:pt x="254641" y="148704"/>
                    <a:pt x="250984" y="142589"/>
                    <a:pt x="252485" y="136568"/>
                  </a:cubicBezTo>
                  <a:cubicBezTo>
                    <a:pt x="253985" y="130529"/>
                    <a:pt x="260100" y="126852"/>
                    <a:pt x="266121" y="128372"/>
                  </a:cubicBezTo>
                  <a:cubicBezTo>
                    <a:pt x="266383" y="128428"/>
                    <a:pt x="266627" y="128503"/>
                    <a:pt x="266871" y="128578"/>
                  </a:cubicBezTo>
                  <a:cubicBezTo>
                    <a:pt x="315827" y="142589"/>
                    <a:pt x="402315" y="158176"/>
                    <a:pt x="425986" y="140282"/>
                  </a:cubicBezTo>
                  <a:cubicBezTo>
                    <a:pt x="429381" y="137919"/>
                    <a:pt x="431313" y="133961"/>
                    <a:pt x="431050" y="129835"/>
                  </a:cubicBezTo>
                  <a:cubicBezTo>
                    <a:pt x="431050" y="102768"/>
                    <a:pt x="400889" y="93671"/>
                    <a:pt x="310556" y="80110"/>
                  </a:cubicBezTo>
                  <a:cubicBezTo>
                    <a:pt x="292005" y="77315"/>
                    <a:pt x="277225" y="67806"/>
                    <a:pt x="261563" y="57714"/>
                  </a:cubicBezTo>
                  <a:cubicBezTo>
                    <a:pt x="239973" y="43797"/>
                    <a:pt x="215477" y="28041"/>
                    <a:pt x="172693" y="23633"/>
                  </a:cubicBezTo>
                  <a:cubicBezTo>
                    <a:pt x="92638" y="15399"/>
                    <a:pt x="17423" y="55951"/>
                    <a:pt x="16673" y="56364"/>
                  </a:cubicBezTo>
                  <a:cubicBezTo>
                    <a:pt x="11214" y="59346"/>
                    <a:pt x="4368" y="57358"/>
                    <a:pt x="1385" y="51900"/>
                  </a:cubicBezTo>
                  <a:cubicBezTo>
                    <a:pt x="-1597" y="46442"/>
                    <a:pt x="391" y="39595"/>
                    <a:pt x="5850" y="36613"/>
                  </a:cubicBezTo>
                  <a:cubicBezTo>
                    <a:pt x="9151" y="34737"/>
                    <a:pt x="87818" y="-7710"/>
                    <a:pt x="175000" y="1237"/>
                  </a:cubicBezTo>
                  <a:cubicBezTo>
                    <a:pt x="223149" y="6189"/>
                    <a:pt x="251209" y="24271"/>
                    <a:pt x="273755" y="38751"/>
                  </a:cubicBezTo>
                  <a:cubicBezTo>
                    <a:pt x="288498" y="48242"/>
                    <a:pt x="300127" y="55745"/>
                    <a:pt x="313895" y="57808"/>
                  </a:cubicBezTo>
                  <a:cubicBezTo>
                    <a:pt x="391849" y="69512"/>
                    <a:pt x="453409" y="78760"/>
                    <a:pt x="453559" y="129722"/>
                  </a:cubicBezTo>
                  <a:cubicBezTo>
                    <a:pt x="453821" y="140939"/>
                    <a:pt x="448588" y="151574"/>
                    <a:pt x="439547" y="158214"/>
                  </a:cubicBezTo>
                  <a:cubicBezTo>
                    <a:pt x="427412" y="167424"/>
                    <a:pt x="407586" y="170706"/>
                    <a:pt x="385509" y="170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4"/>
            <p:cNvSpPr/>
            <p:nvPr/>
          </p:nvSpPr>
          <p:spPr>
            <a:xfrm>
              <a:off x="11018839" y="1004518"/>
              <a:ext cx="583975" cy="187891"/>
            </a:xfrm>
            <a:custGeom>
              <a:avLst/>
              <a:gdLst/>
              <a:ahLst/>
              <a:cxnLst/>
              <a:rect l="l" t="t" r="r" b="b"/>
              <a:pathLst>
                <a:path w="701471" h="225695" extrusionOk="0">
                  <a:moveTo>
                    <a:pt x="349734" y="225658"/>
                  </a:moveTo>
                  <a:cubicBezTo>
                    <a:pt x="297646" y="225658"/>
                    <a:pt x="224494" y="214966"/>
                    <a:pt x="132154" y="193883"/>
                  </a:cubicBezTo>
                  <a:cubicBezTo>
                    <a:pt x="63259" y="178146"/>
                    <a:pt x="8771" y="162128"/>
                    <a:pt x="8226" y="161996"/>
                  </a:cubicBezTo>
                  <a:cubicBezTo>
                    <a:pt x="2243" y="160327"/>
                    <a:pt x="-1264" y="154119"/>
                    <a:pt x="424" y="148135"/>
                  </a:cubicBezTo>
                  <a:cubicBezTo>
                    <a:pt x="2093" y="142133"/>
                    <a:pt x="8302" y="138644"/>
                    <a:pt x="14285" y="140314"/>
                  </a:cubicBezTo>
                  <a:cubicBezTo>
                    <a:pt x="14379" y="140351"/>
                    <a:pt x="14491" y="140370"/>
                    <a:pt x="14585" y="140407"/>
                  </a:cubicBezTo>
                  <a:cubicBezTo>
                    <a:pt x="16723" y="141045"/>
                    <a:pt x="228846" y="203187"/>
                    <a:pt x="349659" y="203187"/>
                  </a:cubicBezTo>
                  <a:lnTo>
                    <a:pt x="350672" y="203187"/>
                  </a:lnTo>
                  <a:cubicBezTo>
                    <a:pt x="370329" y="203187"/>
                    <a:pt x="430632" y="179291"/>
                    <a:pt x="511981" y="139413"/>
                  </a:cubicBezTo>
                  <a:cubicBezTo>
                    <a:pt x="582883" y="104676"/>
                    <a:pt x="648400" y="68324"/>
                    <a:pt x="665094" y="56170"/>
                  </a:cubicBezTo>
                  <a:cubicBezTo>
                    <a:pt x="676104" y="48161"/>
                    <a:pt x="681244" y="38126"/>
                    <a:pt x="677867" y="31204"/>
                  </a:cubicBezTo>
                  <a:cubicBezTo>
                    <a:pt x="674304" y="23871"/>
                    <a:pt x="659636" y="19050"/>
                    <a:pt x="635890" y="25840"/>
                  </a:cubicBezTo>
                  <a:cubicBezTo>
                    <a:pt x="579956" y="41821"/>
                    <a:pt x="447307" y="83686"/>
                    <a:pt x="445976" y="84118"/>
                  </a:cubicBezTo>
                  <a:cubicBezTo>
                    <a:pt x="440105" y="86144"/>
                    <a:pt x="433690" y="83011"/>
                    <a:pt x="431664" y="77140"/>
                  </a:cubicBezTo>
                  <a:cubicBezTo>
                    <a:pt x="429657" y="71251"/>
                    <a:pt x="432771" y="64855"/>
                    <a:pt x="438660" y="62829"/>
                  </a:cubicBezTo>
                  <a:cubicBezTo>
                    <a:pt x="438829" y="62772"/>
                    <a:pt x="439017" y="62716"/>
                    <a:pt x="439204" y="62660"/>
                  </a:cubicBezTo>
                  <a:cubicBezTo>
                    <a:pt x="440536" y="62228"/>
                    <a:pt x="573467" y="20269"/>
                    <a:pt x="629719" y="4195"/>
                  </a:cubicBezTo>
                  <a:cubicBezTo>
                    <a:pt x="668564" y="-6891"/>
                    <a:pt x="690510" y="5789"/>
                    <a:pt x="698106" y="21357"/>
                  </a:cubicBezTo>
                  <a:cubicBezTo>
                    <a:pt x="706547" y="38688"/>
                    <a:pt x="698800" y="59509"/>
                    <a:pt x="678336" y="74383"/>
                  </a:cubicBezTo>
                  <a:cubicBezTo>
                    <a:pt x="658398" y="88882"/>
                    <a:pt x="588209" y="127128"/>
                    <a:pt x="521885" y="159633"/>
                  </a:cubicBezTo>
                  <a:cubicBezTo>
                    <a:pt x="460494" y="189644"/>
                    <a:pt x="380983" y="225601"/>
                    <a:pt x="350747" y="2256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84"/>
            <p:cNvSpPr/>
            <p:nvPr/>
          </p:nvSpPr>
          <p:spPr>
            <a:xfrm>
              <a:off x="11309157" y="542015"/>
              <a:ext cx="18738" cy="52982"/>
            </a:xfrm>
            <a:custGeom>
              <a:avLst/>
              <a:gdLst/>
              <a:ahLst/>
              <a:cxnLst/>
              <a:rect l="l" t="t" r="r" b="b"/>
              <a:pathLst>
                <a:path w="22508" h="63642" extrusionOk="0">
                  <a:moveTo>
                    <a:pt x="11254" y="63642"/>
                  </a:moveTo>
                  <a:cubicBezTo>
                    <a:pt x="5046" y="63642"/>
                    <a:pt x="0" y="58597"/>
                    <a:pt x="0" y="52388"/>
                  </a:cubicBezTo>
                  <a:lnTo>
                    <a:pt x="0" y="11254"/>
                  </a:lnTo>
                  <a:cubicBezTo>
                    <a:pt x="0" y="5046"/>
                    <a:pt x="5046" y="0"/>
                    <a:pt x="11254" y="0"/>
                  </a:cubicBezTo>
                  <a:cubicBezTo>
                    <a:pt x="17463" y="0"/>
                    <a:pt x="22508" y="5046"/>
                    <a:pt x="22508" y="11254"/>
                  </a:cubicBezTo>
                  <a:lnTo>
                    <a:pt x="22508" y="52388"/>
                  </a:lnTo>
                  <a:cubicBezTo>
                    <a:pt x="22508" y="58597"/>
                    <a:pt x="17463" y="63642"/>
                    <a:pt x="11254" y="63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84"/>
            <p:cNvSpPr/>
            <p:nvPr/>
          </p:nvSpPr>
          <p:spPr>
            <a:xfrm>
              <a:off x="11238522" y="592105"/>
              <a:ext cx="26705" cy="48417"/>
            </a:xfrm>
            <a:custGeom>
              <a:avLst/>
              <a:gdLst/>
              <a:ahLst/>
              <a:cxnLst/>
              <a:rect l="l" t="t" r="r" b="b"/>
              <a:pathLst>
                <a:path w="32078" h="58158" extrusionOk="0">
                  <a:moveTo>
                    <a:pt x="20813" y="58158"/>
                  </a:moveTo>
                  <a:cubicBezTo>
                    <a:pt x="15730" y="58158"/>
                    <a:pt x="11265" y="54726"/>
                    <a:pt x="9953" y="49811"/>
                  </a:cubicBezTo>
                  <a:lnTo>
                    <a:pt x="387" y="14173"/>
                  </a:lnTo>
                  <a:cubicBezTo>
                    <a:pt x="-1227" y="8171"/>
                    <a:pt x="2356" y="2000"/>
                    <a:pt x="8358" y="387"/>
                  </a:cubicBezTo>
                  <a:cubicBezTo>
                    <a:pt x="14361" y="-1227"/>
                    <a:pt x="20532" y="2356"/>
                    <a:pt x="22145" y="8358"/>
                  </a:cubicBezTo>
                  <a:lnTo>
                    <a:pt x="31692" y="43997"/>
                  </a:lnTo>
                  <a:cubicBezTo>
                    <a:pt x="33305" y="49999"/>
                    <a:pt x="29722" y="56170"/>
                    <a:pt x="23720" y="57783"/>
                  </a:cubicBezTo>
                  <a:cubicBezTo>
                    <a:pt x="22782" y="58027"/>
                    <a:pt x="21788" y="58158"/>
                    <a:pt x="20813" y="58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84"/>
            <p:cNvSpPr/>
            <p:nvPr/>
          </p:nvSpPr>
          <p:spPr>
            <a:xfrm>
              <a:off x="11117143" y="664947"/>
              <a:ext cx="40472" cy="40482"/>
            </a:xfrm>
            <a:custGeom>
              <a:avLst/>
              <a:gdLst/>
              <a:ahLst/>
              <a:cxnLst/>
              <a:rect l="l" t="t" r="r" b="b"/>
              <a:pathLst>
                <a:path w="48615" h="48627" extrusionOk="0">
                  <a:moveTo>
                    <a:pt x="37373" y="48627"/>
                  </a:moveTo>
                  <a:cubicBezTo>
                    <a:pt x="34391" y="48627"/>
                    <a:pt x="31521" y="47446"/>
                    <a:pt x="29401" y="45326"/>
                  </a:cubicBezTo>
                  <a:lnTo>
                    <a:pt x="3292" y="19217"/>
                  </a:lnTo>
                  <a:cubicBezTo>
                    <a:pt x="-1097" y="14827"/>
                    <a:pt x="-1097" y="7681"/>
                    <a:pt x="3292" y="3292"/>
                  </a:cubicBezTo>
                  <a:cubicBezTo>
                    <a:pt x="7681" y="-1097"/>
                    <a:pt x="14827" y="-1097"/>
                    <a:pt x="19217" y="3292"/>
                  </a:cubicBezTo>
                  <a:lnTo>
                    <a:pt x="45326" y="29420"/>
                  </a:lnTo>
                  <a:cubicBezTo>
                    <a:pt x="49715" y="33810"/>
                    <a:pt x="49715" y="40937"/>
                    <a:pt x="45307" y="45345"/>
                  </a:cubicBezTo>
                  <a:cubicBezTo>
                    <a:pt x="43207" y="47446"/>
                    <a:pt x="40356" y="48627"/>
                    <a:pt x="37373" y="486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84"/>
            <p:cNvSpPr/>
            <p:nvPr/>
          </p:nvSpPr>
          <p:spPr>
            <a:xfrm>
              <a:off x="11048471" y="788741"/>
              <a:ext cx="48446" cy="26712"/>
            </a:xfrm>
            <a:custGeom>
              <a:avLst/>
              <a:gdLst/>
              <a:ahLst/>
              <a:cxnLst/>
              <a:rect l="l" t="t" r="r" b="b"/>
              <a:pathLst>
                <a:path w="58193" h="32087" extrusionOk="0">
                  <a:moveTo>
                    <a:pt x="46916" y="32087"/>
                  </a:moveTo>
                  <a:cubicBezTo>
                    <a:pt x="45922" y="32087"/>
                    <a:pt x="44947" y="31956"/>
                    <a:pt x="43990" y="31694"/>
                  </a:cubicBezTo>
                  <a:lnTo>
                    <a:pt x="8352" y="22146"/>
                  </a:lnTo>
                  <a:cubicBezTo>
                    <a:pt x="2350" y="20533"/>
                    <a:pt x="-1214" y="14362"/>
                    <a:pt x="380" y="8360"/>
                  </a:cubicBezTo>
                  <a:cubicBezTo>
                    <a:pt x="1994" y="2339"/>
                    <a:pt x="8183" y="-1225"/>
                    <a:pt x="14186" y="388"/>
                  </a:cubicBezTo>
                  <a:lnTo>
                    <a:pt x="49824" y="9954"/>
                  </a:lnTo>
                  <a:cubicBezTo>
                    <a:pt x="55826" y="11549"/>
                    <a:pt x="59408" y="17701"/>
                    <a:pt x="57814" y="23722"/>
                  </a:cubicBezTo>
                  <a:cubicBezTo>
                    <a:pt x="56520" y="28655"/>
                    <a:pt x="52037" y="32106"/>
                    <a:pt x="46916" y="32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84"/>
            <p:cNvSpPr/>
            <p:nvPr/>
          </p:nvSpPr>
          <p:spPr>
            <a:xfrm>
              <a:off x="11046062" y="925598"/>
              <a:ext cx="51360" cy="27504"/>
            </a:xfrm>
            <a:custGeom>
              <a:avLst/>
              <a:gdLst/>
              <a:ahLst/>
              <a:cxnLst/>
              <a:rect l="l" t="t" r="r" b="b"/>
              <a:pathLst>
                <a:path w="61694" h="33038" extrusionOk="0">
                  <a:moveTo>
                    <a:pt x="11254" y="33039"/>
                  </a:moveTo>
                  <a:cubicBezTo>
                    <a:pt x="5046" y="33039"/>
                    <a:pt x="0" y="28012"/>
                    <a:pt x="0" y="21785"/>
                  </a:cubicBezTo>
                  <a:cubicBezTo>
                    <a:pt x="-19" y="16683"/>
                    <a:pt x="3433" y="12219"/>
                    <a:pt x="8366" y="10906"/>
                  </a:cubicBezTo>
                  <a:lnTo>
                    <a:pt x="47755" y="327"/>
                  </a:lnTo>
                  <a:cubicBezTo>
                    <a:pt x="53795" y="-1155"/>
                    <a:pt x="59891" y="2540"/>
                    <a:pt x="61373" y="8580"/>
                  </a:cubicBezTo>
                  <a:cubicBezTo>
                    <a:pt x="62798" y="14432"/>
                    <a:pt x="59366" y="20378"/>
                    <a:pt x="53570" y="22066"/>
                  </a:cubicBezTo>
                  <a:lnTo>
                    <a:pt x="14180" y="32645"/>
                  </a:lnTo>
                  <a:cubicBezTo>
                    <a:pt x="13224" y="32908"/>
                    <a:pt x="12248" y="33039"/>
                    <a:pt x="11254" y="330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4"/>
            <p:cNvSpPr/>
            <p:nvPr/>
          </p:nvSpPr>
          <p:spPr>
            <a:xfrm>
              <a:off x="11549537" y="913350"/>
              <a:ext cx="48436" cy="26712"/>
            </a:xfrm>
            <a:custGeom>
              <a:avLst/>
              <a:gdLst/>
              <a:ahLst/>
              <a:cxnLst/>
              <a:rect l="l" t="t" r="r" b="b"/>
              <a:pathLst>
                <a:path w="58181" h="32087" extrusionOk="0">
                  <a:moveTo>
                    <a:pt x="46905" y="32087"/>
                  </a:moveTo>
                  <a:cubicBezTo>
                    <a:pt x="45911" y="32087"/>
                    <a:pt x="44936" y="31956"/>
                    <a:pt x="43980" y="31693"/>
                  </a:cubicBezTo>
                  <a:lnTo>
                    <a:pt x="8341" y="22146"/>
                  </a:lnTo>
                  <a:cubicBezTo>
                    <a:pt x="2339" y="20533"/>
                    <a:pt x="-1225" y="14362"/>
                    <a:pt x="388" y="8341"/>
                  </a:cubicBezTo>
                  <a:cubicBezTo>
                    <a:pt x="1983" y="2339"/>
                    <a:pt x="8172" y="-1225"/>
                    <a:pt x="14175" y="388"/>
                  </a:cubicBezTo>
                  <a:lnTo>
                    <a:pt x="49813" y="9954"/>
                  </a:lnTo>
                  <a:cubicBezTo>
                    <a:pt x="55814" y="11548"/>
                    <a:pt x="59397" y="17701"/>
                    <a:pt x="57803" y="23722"/>
                  </a:cubicBezTo>
                  <a:cubicBezTo>
                    <a:pt x="56509" y="28655"/>
                    <a:pt x="52025" y="32106"/>
                    <a:pt x="46905" y="32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4"/>
            <p:cNvSpPr/>
            <p:nvPr/>
          </p:nvSpPr>
          <p:spPr>
            <a:xfrm>
              <a:off x="11547080" y="779792"/>
              <a:ext cx="48238" cy="26661"/>
            </a:xfrm>
            <a:custGeom>
              <a:avLst/>
              <a:gdLst/>
              <a:ahLst/>
              <a:cxnLst/>
              <a:rect l="l" t="t" r="r" b="b"/>
              <a:pathLst>
                <a:path w="57943" h="32025" extrusionOk="0">
                  <a:moveTo>
                    <a:pt x="11255" y="32026"/>
                  </a:moveTo>
                  <a:cubicBezTo>
                    <a:pt x="5046" y="32026"/>
                    <a:pt x="0" y="26999"/>
                    <a:pt x="0" y="20772"/>
                  </a:cubicBezTo>
                  <a:cubicBezTo>
                    <a:pt x="-19" y="15670"/>
                    <a:pt x="3433" y="11206"/>
                    <a:pt x="8366" y="9893"/>
                  </a:cubicBezTo>
                  <a:lnTo>
                    <a:pt x="44004" y="327"/>
                  </a:lnTo>
                  <a:cubicBezTo>
                    <a:pt x="50043" y="-1155"/>
                    <a:pt x="56139" y="2540"/>
                    <a:pt x="57621" y="8580"/>
                  </a:cubicBezTo>
                  <a:cubicBezTo>
                    <a:pt x="59047" y="14432"/>
                    <a:pt x="55615" y="20378"/>
                    <a:pt x="49818" y="22066"/>
                  </a:cubicBezTo>
                  <a:lnTo>
                    <a:pt x="14180" y="31632"/>
                  </a:lnTo>
                  <a:cubicBezTo>
                    <a:pt x="13224" y="31895"/>
                    <a:pt x="12248" y="32026"/>
                    <a:pt x="11255" y="320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4"/>
            <p:cNvSpPr/>
            <p:nvPr/>
          </p:nvSpPr>
          <p:spPr>
            <a:xfrm>
              <a:off x="11482163" y="658592"/>
              <a:ext cx="40259" cy="40254"/>
            </a:xfrm>
            <a:custGeom>
              <a:avLst/>
              <a:gdLst/>
              <a:ahLst/>
              <a:cxnLst/>
              <a:rect l="l" t="t" r="r" b="b"/>
              <a:pathLst>
                <a:path w="48359" h="48353" extrusionOk="0">
                  <a:moveTo>
                    <a:pt x="11273" y="48353"/>
                  </a:moveTo>
                  <a:cubicBezTo>
                    <a:pt x="5064" y="48372"/>
                    <a:pt x="0" y="43345"/>
                    <a:pt x="0" y="37118"/>
                  </a:cubicBezTo>
                  <a:cubicBezTo>
                    <a:pt x="-19" y="34117"/>
                    <a:pt x="1182" y="31247"/>
                    <a:pt x="3301" y="29127"/>
                  </a:cubicBezTo>
                  <a:lnTo>
                    <a:pt x="29430" y="3018"/>
                  </a:lnTo>
                  <a:cubicBezTo>
                    <a:pt x="33969" y="-1221"/>
                    <a:pt x="41096" y="-959"/>
                    <a:pt x="45336" y="3580"/>
                  </a:cubicBezTo>
                  <a:cubicBezTo>
                    <a:pt x="49368" y="7894"/>
                    <a:pt x="49368" y="14610"/>
                    <a:pt x="45336" y="18924"/>
                  </a:cubicBezTo>
                  <a:lnTo>
                    <a:pt x="19226" y="45052"/>
                  </a:lnTo>
                  <a:cubicBezTo>
                    <a:pt x="17125" y="47171"/>
                    <a:pt x="14255" y="48353"/>
                    <a:pt x="11273" y="48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4"/>
            <p:cNvSpPr/>
            <p:nvPr/>
          </p:nvSpPr>
          <p:spPr>
            <a:xfrm>
              <a:off x="11372155" y="589702"/>
              <a:ext cx="26681" cy="48402"/>
            </a:xfrm>
            <a:custGeom>
              <a:avLst/>
              <a:gdLst/>
              <a:ahLst/>
              <a:cxnLst/>
              <a:rect l="l" t="t" r="r" b="b"/>
              <a:pathLst>
                <a:path w="32049" h="58140" extrusionOk="0">
                  <a:moveTo>
                    <a:pt x="11254" y="58141"/>
                  </a:moveTo>
                  <a:cubicBezTo>
                    <a:pt x="5046" y="58141"/>
                    <a:pt x="0" y="53114"/>
                    <a:pt x="0" y="46887"/>
                  </a:cubicBezTo>
                  <a:cubicBezTo>
                    <a:pt x="0" y="45911"/>
                    <a:pt x="112" y="44936"/>
                    <a:pt x="375" y="43979"/>
                  </a:cubicBezTo>
                  <a:lnTo>
                    <a:pt x="9922" y="8341"/>
                  </a:lnTo>
                  <a:cubicBezTo>
                    <a:pt x="11535" y="2339"/>
                    <a:pt x="17706" y="-1225"/>
                    <a:pt x="23709" y="388"/>
                  </a:cubicBezTo>
                  <a:cubicBezTo>
                    <a:pt x="29711" y="2001"/>
                    <a:pt x="33275" y="8172"/>
                    <a:pt x="31661" y="14174"/>
                  </a:cubicBezTo>
                  <a:lnTo>
                    <a:pt x="22114" y="49812"/>
                  </a:lnTo>
                  <a:cubicBezTo>
                    <a:pt x="20801" y="54727"/>
                    <a:pt x="16337" y="58141"/>
                    <a:pt x="11254" y="58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4"/>
            <p:cNvSpPr/>
            <p:nvPr/>
          </p:nvSpPr>
          <p:spPr>
            <a:xfrm>
              <a:off x="11153120" y="586120"/>
              <a:ext cx="36001" cy="48551"/>
            </a:xfrm>
            <a:custGeom>
              <a:avLst/>
              <a:gdLst/>
              <a:ahLst/>
              <a:cxnLst/>
              <a:rect l="l" t="t" r="r" b="b"/>
              <a:pathLst>
                <a:path w="43244" h="58320" extrusionOk="0">
                  <a:moveTo>
                    <a:pt x="32018" y="58321"/>
                  </a:moveTo>
                  <a:cubicBezTo>
                    <a:pt x="27985" y="58339"/>
                    <a:pt x="24253" y="56182"/>
                    <a:pt x="22246" y="52694"/>
                  </a:cubicBezTo>
                  <a:lnTo>
                    <a:pt x="1613" y="17055"/>
                  </a:lnTo>
                  <a:cubicBezTo>
                    <a:pt x="-1594" y="11728"/>
                    <a:pt x="131" y="4807"/>
                    <a:pt x="5458" y="1618"/>
                  </a:cubicBezTo>
                  <a:cubicBezTo>
                    <a:pt x="10766" y="-1589"/>
                    <a:pt x="17688" y="118"/>
                    <a:pt x="20895" y="5445"/>
                  </a:cubicBezTo>
                  <a:cubicBezTo>
                    <a:pt x="20970" y="5557"/>
                    <a:pt x="21027" y="5689"/>
                    <a:pt x="21101" y="5801"/>
                  </a:cubicBezTo>
                  <a:lnTo>
                    <a:pt x="41734" y="41439"/>
                  </a:lnTo>
                  <a:cubicBezTo>
                    <a:pt x="44848" y="46822"/>
                    <a:pt x="42991" y="53706"/>
                    <a:pt x="37608" y="56820"/>
                  </a:cubicBezTo>
                  <a:cubicBezTo>
                    <a:pt x="35901" y="57795"/>
                    <a:pt x="33969" y="58321"/>
                    <a:pt x="31999" y="58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84"/>
            <p:cNvSpPr/>
            <p:nvPr/>
          </p:nvSpPr>
          <p:spPr>
            <a:xfrm>
              <a:off x="11040528" y="702592"/>
              <a:ext cx="48272" cy="35836"/>
            </a:xfrm>
            <a:custGeom>
              <a:avLst/>
              <a:gdLst/>
              <a:ahLst/>
              <a:cxnLst/>
              <a:rect l="l" t="t" r="r" b="b"/>
              <a:pathLst>
                <a:path w="57984" h="43046" extrusionOk="0">
                  <a:moveTo>
                    <a:pt x="46715" y="43046"/>
                  </a:moveTo>
                  <a:cubicBezTo>
                    <a:pt x="44746" y="43046"/>
                    <a:pt x="42795" y="42522"/>
                    <a:pt x="41088" y="41527"/>
                  </a:cubicBezTo>
                  <a:lnTo>
                    <a:pt x="5450" y="20895"/>
                  </a:lnTo>
                  <a:cubicBezTo>
                    <a:pt x="123" y="17687"/>
                    <a:pt x="-1584" y="10766"/>
                    <a:pt x="1605" y="5439"/>
                  </a:cubicBezTo>
                  <a:cubicBezTo>
                    <a:pt x="4737" y="262"/>
                    <a:pt x="11415" y="-1520"/>
                    <a:pt x="16704" y="1406"/>
                  </a:cubicBezTo>
                  <a:lnTo>
                    <a:pt x="52342" y="22039"/>
                  </a:lnTo>
                  <a:cubicBezTo>
                    <a:pt x="57725" y="25134"/>
                    <a:pt x="59582" y="32018"/>
                    <a:pt x="56488" y="37401"/>
                  </a:cubicBezTo>
                  <a:cubicBezTo>
                    <a:pt x="54462" y="40908"/>
                    <a:pt x="50748" y="43046"/>
                    <a:pt x="46715" y="43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84"/>
            <p:cNvSpPr/>
            <p:nvPr/>
          </p:nvSpPr>
          <p:spPr>
            <a:xfrm>
              <a:off x="11000826" y="859689"/>
              <a:ext cx="52982" cy="18738"/>
            </a:xfrm>
            <a:custGeom>
              <a:avLst/>
              <a:gdLst/>
              <a:ahLst/>
              <a:cxnLst/>
              <a:rect l="l" t="t" r="r" b="b"/>
              <a:pathLst>
                <a:path w="63642" h="22508" extrusionOk="0">
                  <a:moveTo>
                    <a:pt x="52350" y="22508"/>
                  </a:moveTo>
                  <a:lnTo>
                    <a:pt x="11254" y="22508"/>
                  </a:lnTo>
                  <a:cubicBezTo>
                    <a:pt x="5046" y="22508"/>
                    <a:pt x="0" y="17463"/>
                    <a:pt x="0" y="11254"/>
                  </a:cubicBezTo>
                  <a:cubicBezTo>
                    <a:pt x="0" y="5046"/>
                    <a:pt x="5046" y="0"/>
                    <a:pt x="11254" y="0"/>
                  </a:cubicBezTo>
                  <a:lnTo>
                    <a:pt x="52388" y="0"/>
                  </a:lnTo>
                  <a:cubicBezTo>
                    <a:pt x="58597" y="0"/>
                    <a:pt x="63642" y="5046"/>
                    <a:pt x="63642" y="11254"/>
                  </a:cubicBezTo>
                  <a:cubicBezTo>
                    <a:pt x="63642" y="17463"/>
                    <a:pt x="58597" y="22508"/>
                    <a:pt x="52388" y="22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4"/>
            <p:cNvSpPr/>
            <p:nvPr/>
          </p:nvSpPr>
          <p:spPr>
            <a:xfrm>
              <a:off x="11592626" y="850378"/>
              <a:ext cx="52982" cy="18738"/>
            </a:xfrm>
            <a:custGeom>
              <a:avLst/>
              <a:gdLst/>
              <a:ahLst/>
              <a:cxnLst/>
              <a:rect l="l" t="t" r="r" b="b"/>
              <a:pathLst>
                <a:path w="63642" h="22508" extrusionOk="0">
                  <a:moveTo>
                    <a:pt x="52388" y="22508"/>
                  </a:moveTo>
                  <a:lnTo>
                    <a:pt x="11254" y="22508"/>
                  </a:lnTo>
                  <a:cubicBezTo>
                    <a:pt x="5046" y="22508"/>
                    <a:pt x="0" y="17463"/>
                    <a:pt x="0" y="11254"/>
                  </a:cubicBezTo>
                  <a:cubicBezTo>
                    <a:pt x="0" y="5046"/>
                    <a:pt x="5046" y="0"/>
                    <a:pt x="11254" y="0"/>
                  </a:cubicBezTo>
                  <a:lnTo>
                    <a:pt x="52388" y="0"/>
                  </a:lnTo>
                  <a:cubicBezTo>
                    <a:pt x="58597" y="0"/>
                    <a:pt x="63643" y="5046"/>
                    <a:pt x="63643" y="11254"/>
                  </a:cubicBezTo>
                  <a:cubicBezTo>
                    <a:pt x="63643" y="17463"/>
                    <a:pt x="58597" y="22508"/>
                    <a:pt x="52388" y="22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84"/>
            <p:cNvSpPr/>
            <p:nvPr/>
          </p:nvSpPr>
          <p:spPr>
            <a:xfrm>
              <a:off x="11552954" y="694514"/>
              <a:ext cx="48276" cy="35834"/>
            </a:xfrm>
            <a:custGeom>
              <a:avLst/>
              <a:gdLst/>
              <a:ahLst/>
              <a:cxnLst/>
              <a:rect l="l" t="t" r="r" b="b"/>
              <a:pathLst>
                <a:path w="57989" h="43044" extrusionOk="0">
                  <a:moveTo>
                    <a:pt x="11272" y="43044"/>
                  </a:moveTo>
                  <a:cubicBezTo>
                    <a:pt x="5064" y="43044"/>
                    <a:pt x="18" y="38018"/>
                    <a:pt x="0" y="31809"/>
                  </a:cubicBezTo>
                  <a:cubicBezTo>
                    <a:pt x="0" y="27776"/>
                    <a:pt x="2157" y="24044"/>
                    <a:pt x="5645" y="22037"/>
                  </a:cubicBezTo>
                  <a:lnTo>
                    <a:pt x="41284" y="1404"/>
                  </a:lnTo>
                  <a:cubicBezTo>
                    <a:pt x="46723" y="-1597"/>
                    <a:pt x="53569" y="372"/>
                    <a:pt x="56570" y="5793"/>
                  </a:cubicBezTo>
                  <a:cubicBezTo>
                    <a:pt x="59516" y="11101"/>
                    <a:pt x="57733" y="17760"/>
                    <a:pt x="52538" y="20892"/>
                  </a:cubicBezTo>
                  <a:lnTo>
                    <a:pt x="16900" y="41525"/>
                  </a:lnTo>
                  <a:cubicBezTo>
                    <a:pt x="15192" y="42519"/>
                    <a:pt x="13242" y="43044"/>
                    <a:pt x="11272" y="430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84"/>
            <p:cNvSpPr/>
            <p:nvPr/>
          </p:nvSpPr>
          <p:spPr>
            <a:xfrm>
              <a:off x="11449183" y="581764"/>
              <a:ext cx="35820" cy="48259"/>
            </a:xfrm>
            <a:custGeom>
              <a:avLst/>
              <a:gdLst/>
              <a:ahLst/>
              <a:cxnLst/>
              <a:rect l="l" t="t" r="r" b="b"/>
              <a:pathLst>
                <a:path w="43027" h="57969" extrusionOk="0">
                  <a:moveTo>
                    <a:pt x="11235" y="57969"/>
                  </a:moveTo>
                  <a:cubicBezTo>
                    <a:pt x="5027" y="57969"/>
                    <a:pt x="-19" y="52924"/>
                    <a:pt x="0" y="46696"/>
                  </a:cubicBezTo>
                  <a:cubicBezTo>
                    <a:pt x="0" y="44727"/>
                    <a:pt x="507" y="42795"/>
                    <a:pt x="1501" y="41088"/>
                  </a:cubicBezTo>
                  <a:lnTo>
                    <a:pt x="22133" y="5450"/>
                  </a:lnTo>
                  <a:cubicBezTo>
                    <a:pt x="25341" y="123"/>
                    <a:pt x="32262" y="-1584"/>
                    <a:pt x="37589" y="1605"/>
                  </a:cubicBezTo>
                  <a:cubicBezTo>
                    <a:pt x="42766" y="4737"/>
                    <a:pt x="44548" y="11415"/>
                    <a:pt x="41622" y="16704"/>
                  </a:cubicBezTo>
                  <a:lnTo>
                    <a:pt x="20989" y="52342"/>
                  </a:lnTo>
                  <a:cubicBezTo>
                    <a:pt x="18982" y="55831"/>
                    <a:pt x="15250" y="57969"/>
                    <a:pt x="11235" y="579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84"/>
            <p:cNvSpPr/>
            <p:nvPr/>
          </p:nvSpPr>
          <p:spPr>
            <a:xfrm>
              <a:off x="11205303" y="746898"/>
              <a:ext cx="239112" cy="216030"/>
            </a:xfrm>
            <a:custGeom>
              <a:avLst/>
              <a:gdLst/>
              <a:ahLst/>
              <a:cxnLst/>
              <a:rect l="l" t="t" r="r" b="b"/>
              <a:pathLst>
                <a:path w="287222" h="259496" extrusionOk="0">
                  <a:moveTo>
                    <a:pt x="94916" y="259496"/>
                  </a:moveTo>
                  <a:cubicBezTo>
                    <a:pt x="94278" y="259503"/>
                    <a:pt x="93659" y="259455"/>
                    <a:pt x="93040" y="259346"/>
                  </a:cubicBezTo>
                  <a:cubicBezTo>
                    <a:pt x="89101" y="258693"/>
                    <a:pt x="85800" y="256001"/>
                    <a:pt x="84374" y="252275"/>
                  </a:cubicBezTo>
                  <a:cubicBezTo>
                    <a:pt x="66836" y="206564"/>
                    <a:pt x="40539" y="146692"/>
                    <a:pt x="14523" y="154588"/>
                  </a:cubicBezTo>
                  <a:cubicBezTo>
                    <a:pt x="8578" y="156393"/>
                    <a:pt x="2294" y="153033"/>
                    <a:pt x="493" y="147086"/>
                  </a:cubicBezTo>
                  <a:cubicBezTo>
                    <a:pt x="-445" y="144036"/>
                    <a:pt x="-32" y="140736"/>
                    <a:pt x="1619" y="138007"/>
                  </a:cubicBezTo>
                  <a:cubicBezTo>
                    <a:pt x="15124" y="115499"/>
                    <a:pt x="30598" y="104076"/>
                    <a:pt x="47592" y="103832"/>
                  </a:cubicBezTo>
                  <a:cubicBezTo>
                    <a:pt x="66180" y="103532"/>
                    <a:pt x="84825" y="116699"/>
                    <a:pt x="104350" y="143878"/>
                  </a:cubicBezTo>
                  <a:cubicBezTo>
                    <a:pt x="118943" y="129961"/>
                    <a:pt x="148092" y="102369"/>
                    <a:pt x="177502" y="75472"/>
                  </a:cubicBezTo>
                  <a:cubicBezTo>
                    <a:pt x="202018" y="53113"/>
                    <a:pt x="222031" y="35557"/>
                    <a:pt x="236962" y="23327"/>
                  </a:cubicBezTo>
                  <a:cubicBezTo>
                    <a:pt x="264591" y="688"/>
                    <a:pt x="273406" y="-3420"/>
                    <a:pt x="281847" y="2338"/>
                  </a:cubicBezTo>
                  <a:lnTo>
                    <a:pt x="281847" y="2338"/>
                  </a:lnTo>
                  <a:cubicBezTo>
                    <a:pt x="284679" y="4280"/>
                    <a:pt x="286555" y="7324"/>
                    <a:pt x="287024" y="10723"/>
                  </a:cubicBezTo>
                  <a:cubicBezTo>
                    <a:pt x="287999" y="17700"/>
                    <a:pt x="289012" y="24903"/>
                    <a:pt x="194928" y="142922"/>
                  </a:cubicBezTo>
                  <a:cubicBezTo>
                    <a:pt x="149911" y="199455"/>
                    <a:pt x="103900" y="254882"/>
                    <a:pt x="103450" y="255463"/>
                  </a:cubicBezTo>
                  <a:cubicBezTo>
                    <a:pt x="101330" y="257993"/>
                    <a:pt x="98217" y="259468"/>
                    <a:pt x="94916" y="259496"/>
                  </a:cubicBezTo>
                  <a:close/>
                  <a:moveTo>
                    <a:pt x="33168" y="133618"/>
                  </a:moveTo>
                  <a:cubicBezTo>
                    <a:pt x="59615" y="143391"/>
                    <a:pt x="80210" y="181786"/>
                    <a:pt x="98386" y="226390"/>
                  </a:cubicBezTo>
                  <a:cubicBezTo>
                    <a:pt x="150567" y="163142"/>
                    <a:pt x="204081" y="96292"/>
                    <a:pt x="235968" y="53695"/>
                  </a:cubicBezTo>
                  <a:cubicBezTo>
                    <a:pt x="202543" y="82468"/>
                    <a:pt x="154431" y="126847"/>
                    <a:pt x="110296" y="169331"/>
                  </a:cubicBezTo>
                  <a:cubicBezTo>
                    <a:pt x="107858" y="171655"/>
                    <a:pt x="104519" y="172783"/>
                    <a:pt x="101181" y="172408"/>
                  </a:cubicBezTo>
                  <a:cubicBezTo>
                    <a:pt x="97842" y="172014"/>
                    <a:pt x="94841" y="170142"/>
                    <a:pt x="93021" y="167306"/>
                  </a:cubicBezTo>
                  <a:cubicBezTo>
                    <a:pt x="71169" y="133224"/>
                    <a:pt x="56408" y="126190"/>
                    <a:pt x="47892" y="126340"/>
                  </a:cubicBezTo>
                  <a:cubicBezTo>
                    <a:pt x="43128" y="126416"/>
                    <a:pt x="38195" y="128816"/>
                    <a:pt x="33168" y="1336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Clr>
                  <a:srgbClr val="646569"/>
                </a:buClr>
                <a:buSzPts val="1400"/>
              </a:pPr>
              <a:endParaRPr sz="1867">
                <a:solidFill>
                  <a:srgbClr val="64656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85"/>
          <p:cNvGrpSpPr/>
          <p:nvPr/>
        </p:nvGrpSpPr>
        <p:grpSpPr>
          <a:xfrm>
            <a:off x="4478902" y="2128306"/>
            <a:ext cx="6359984" cy="3734465"/>
            <a:chOff x="2433470" y="1385723"/>
            <a:chExt cx="6068941" cy="2805563"/>
          </a:xfrm>
        </p:grpSpPr>
        <p:sp>
          <p:nvSpPr>
            <p:cNvPr id="554" name="Google Shape;554;p85"/>
            <p:cNvSpPr/>
            <p:nvPr/>
          </p:nvSpPr>
          <p:spPr>
            <a:xfrm>
              <a:off x="2433470" y="1385723"/>
              <a:ext cx="6063412" cy="88884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0" tIns="0" rIns="180000" bIns="0" rtlCol="0" anchor="ctr" anchorCtr="0"/>
            <a:lstStyle/>
            <a:p>
              <a:pPr marL="180000">
                <a:lnSpc>
                  <a:spcPct val="90000"/>
                </a:lnSpc>
                <a:spcBef>
                  <a:spcPts val="400"/>
                </a:spcBef>
              </a:pPr>
              <a:r>
                <a:rPr lang="en" sz="2000" b="1" dirty="0">
                  <a:solidFill>
                    <a:schemeClr val="tx2"/>
                  </a:solidFill>
                  <a:latin typeface="Calibri"/>
                  <a:sym typeface="Calibri"/>
                </a:rPr>
                <a:t>Complete &amp; Pre-built </a:t>
              </a:r>
            </a:p>
            <a:p>
              <a:pPr marL="180000">
                <a:lnSpc>
                  <a:spcPct val="90000"/>
                </a:lnSpc>
                <a:spcBef>
                  <a:spcPts val="400"/>
                </a:spcBef>
              </a:pPr>
              <a:r>
                <a:rPr lang="en" sz="1400" dirty="0">
                  <a:solidFill>
                    <a:schemeClr val="tx1"/>
                  </a:solidFill>
                  <a:latin typeface="Calibri"/>
                  <a:sym typeface="Calibri"/>
                </a:rPr>
                <a:t>The Veeva methodology addresses all aspects of configuration, business processes analysis, and customer’s technology ecosystem with clear recommendations for best practices.</a:t>
              </a:r>
              <a:endParaRPr sz="1400" dirty="0">
                <a:solidFill>
                  <a:schemeClr val="tx1"/>
                </a:solidFill>
                <a:latin typeface="Calibri"/>
                <a:sym typeface="Arial"/>
              </a:endParaRPr>
            </a:p>
          </p:txBody>
        </p:sp>
        <p:sp>
          <p:nvSpPr>
            <p:cNvPr id="557" name="Google Shape;557;p85"/>
            <p:cNvSpPr/>
            <p:nvPr/>
          </p:nvSpPr>
          <p:spPr>
            <a:xfrm>
              <a:off x="2438999" y="2335022"/>
              <a:ext cx="6063412" cy="89843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0" tIns="0" rIns="180000" bIns="0" rtlCol="0" anchor="ctr" anchorCtr="0"/>
            <a:lstStyle/>
            <a:p>
              <a:pPr marL="180000">
                <a:lnSpc>
                  <a:spcPct val="90000"/>
                </a:lnSpc>
                <a:spcBef>
                  <a:spcPts val="400"/>
                </a:spcBef>
              </a:pPr>
              <a:r>
                <a:rPr lang="en" sz="2000" b="1" dirty="0">
                  <a:solidFill>
                    <a:schemeClr val="tx2"/>
                  </a:solidFill>
                  <a:latin typeface="Calibri"/>
                  <a:sym typeface="Calibri"/>
                </a:rPr>
                <a:t>Automation Tools</a:t>
              </a:r>
            </a:p>
            <a:p>
              <a:pPr marL="180000">
                <a:lnSpc>
                  <a:spcPct val="90000"/>
                </a:lnSpc>
                <a:spcBef>
                  <a:spcPts val="400"/>
                </a:spcBef>
              </a:pPr>
              <a:r>
                <a:rPr lang="en" sz="1400" dirty="0">
                  <a:solidFill>
                    <a:schemeClr val="tx1"/>
                  </a:solidFill>
                  <a:latin typeface="Calibri"/>
                  <a:sym typeface="Calibri"/>
                </a:rPr>
                <a:t>Specialized tools to automate tasks, and significantly </a:t>
              </a:r>
              <a:br>
                <a:rPr lang="en" sz="1400" dirty="0">
                  <a:solidFill>
                    <a:schemeClr val="tx1"/>
                  </a:solidFill>
                  <a:latin typeface="Calibri"/>
                  <a:sym typeface="Calibri"/>
                </a:rPr>
              </a:br>
              <a:r>
                <a:rPr lang="en" sz="1400" dirty="0">
                  <a:solidFill>
                    <a:schemeClr val="tx1"/>
                  </a:solidFill>
                  <a:latin typeface="Calibri"/>
                  <a:sym typeface="Calibri"/>
                </a:rPr>
                <a:t>reduce time and cost. </a:t>
              </a:r>
              <a:endParaRPr sz="1400" dirty="0">
                <a:solidFill>
                  <a:schemeClr val="tx1"/>
                </a:solidFill>
                <a:latin typeface="Calibri"/>
                <a:sym typeface="Arial"/>
              </a:endParaRPr>
            </a:p>
          </p:txBody>
        </p:sp>
        <p:sp>
          <p:nvSpPr>
            <p:cNvPr id="560" name="Google Shape;560;p85"/>
            <p:cNvSpPr/>
            <p:nvPr/>
          </p:nvSpPr>
          <p:spPr>
            <a:xfrm>
              <a:off x="2438327" y="3292847"/>
              <a:ext cx="6063412" cy="89843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0" tIns="0" rIns="180000" bIns="0" rtlCol="0" anchor="ctr" anchorCtr="0"/>
            <a:lstStyle/>
            <a:p>
              <a:pPr marL="180000">
                <a:lnSpc>
                  <a:spcPct val="90000"/>
                </a:lnSpc>
                <a:spcBef>
                  <a:spcPts val="40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Calibri"/>
                  <a:sym typeface="Arial"/>
                </a:rPr>
                <a:t>Expert Team</a:t>
              </a:r>
            </a:p>
            <a:p>
              <a:pPr marL="180000">
                <a:lnSpc>
                  <a:spcPct val="90000"/>
                </a:lnSpc>
                <a:spcBef>
                  <a:spcPts val="400"/>
                </a:spcBef>
              </a:pPr>
              <a:r>
                <a:rPr lang="en-US" sz="1400" dirty="0">
                  <a:solidFill>
                    <a:schemeClr val="tx1"/>
                  </a:solidFill>
                  <a:latin typeface="Calibri"/>
                  <a:sym typeface="Arial"/>
                </a:rPr>
                <a:t>Our dedicated team has extensive experience </a:t>
              </a:r>
              <a:br>
                <a:rPr lang="en-US" sz="1400" dirty="0">
                  <a:solidFill>
                    <a:schemeClr val="tx1"/>
                  </a:solidFill>
                  <a:latin typeface="Calibri"/>
                  <a:sym typeface="Arial"/>
                </a:rPr>
              </a:br>
              <a:r>
                <a:rPr lang="en-US" sz="1400" dirty="0">
                  <a:solidFill>
                    <a:schemeClr val="tx1"/>
                  </a:solidFill>
                  <a:latin typeface="Calibri"/>
                  <a:sym typeface="Arial"/>
                </a:rPr>
                <a:t>implementing all aspects of taxonomy changes. </a:t>
              </a:r>
            </a:p>
          </p:txBody>
        </p:sp>
      </p:grpSp>
      <p:sp>
        <p:nvSpPr>
          <p:cNvPr id="544" name="Google Shape;544;p85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600" cy="9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7" tIns="34267" rIns="68567" bIns="34267" rtlCol="0" anchor="ctr" anchorCtr="0">
            <a:noAutofit/>
          </a:bodyPr>
          <a:lstStyle/>
          <a:p>
            <a:r>
              <a:rPr lang="en"/>
              <a:t>4-Step Taxonomy Adoption Program</a:t>
            </a:r>
            <a:endParaRPr/>
          </a:p>
        </p:txBody>
      </p:sp>
      <p:sp>
        <p:nvSpPr>
          <p:cNvPr id="545" name="Google Shape;545;p85"/>
          <p:cNvSpPr txBox="1">
            <a:spLocks noGrp="1"/>
          </p:cNvSpPr>
          <p:nvPr>
            <p:ph type="body" idx="2"/>
          </p:nvPr>
        </p:nvSpPr>
        <p:spPr>
          <a:xfrm>
            <a:off x="765969" y="907083"/>
            <a:ext cx="10660400" cy="57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7" tIns="34267" rIns="68567" bIns="34267" rtlCol="0" anchor="t" anchorCtr="0">
            <a:noAutofit/>
          </a:bodyPr>
          <a:lstStyle/>
          <a:p>
            <a:pPr marL="0" indent="0"/>
            <a:r>
              <a:rPr lang="en" dirty="0"/>
              <a:t>A complete, fast and efficient implementation with Veeva Services 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490F1-5A95-FF36-1FA9-835A36942BE1}"/>
              </a:ext>
            </a:extLst>
          </p:cNvPr>
          <p:cNvGrpSpPr/>
          <p:nvPr/>
        </p:nvGrpSpPr>
        <p:grpSpPr>
          <a:xfrm>
            <a:off x="2058293" y="1822202"/>
            <a:ext cx="2434404" cy="4628021"/>
            <a:chOff x="2392430" y="1744049"/>
            <a:chExt cx="2434404" cy="4628021"/>
          </a:xfrm>
        </p:grpSpPr>
        <p:grpSp>
          <p:nvGrpSpPr>
            <p:cNvPr id="547" name="Google Shape;547;p85"/>
            <p:cNvGrpSpPr/>
            <p:nvPr/>
          </p:nvGrpSpPr>
          <p:grpSpPr>
            <a:xfrm>
              <a:off x="2392430" y="1744049"/>
              <a:ext cx="2434404" cy="4628021"/>
              <a:chOff x="1097103" y="1743450"/>
              <a:chExt cx="2123621" cy="2676546"/>
            </a:xfrm>
          </p:grpSpPr>
          <p:sp>
            <p:nvSpPr>
              <p:cNvPr id="549" name="Google Shape;549;p85"/>
              <p:cNvSpPr/>
              <p:nvPr/>
            </p:nvSpPr>
            <p:spPr>
              <a:xfrm flipH="1">
                <a:off x="1159273" y="4180596"/>
                <a:ext cx="2011500" cy="239400"/>
              </a:xfrm>
              <a:prstGeom prst="rect">
                <a:avLst/>
              </a:prstGeom>
              <a:blipFill rotWithShape="1">
                <a:blip r:embed="rId3">
                  <a:alphaModFix amt="50000"/>
                </a:blip>
                <a:stretch>
                  <a:fillRect r="699" b="16119"/>
                </a:stretch>
              </a:blip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500"/>
                </a:pP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85"/>
              <p:cNvSpPr/>
              <p:nvPr/>
            </p:nvSpPr>
            <p:spPr>
              <a:xfrm>
                <a:off x="1097103" y="1743450"/>
                <a:ext cx="2123621" cy="2493300"/>
              </a:xfrm>
              <a:prstGeom prst="rect">
                <a:avLst/>
              </a:prstGeom>
              <a:solidFill>
                <a:schemeClr val="tx2"/>
              </a:solidFill>
              <a:ln w="6350">
                <a:solidFill>
                  <a:schemeClr val="tx1">
                    <a:lumMod val="40000"/>
                    <a:lumOff val="60000"/>
                  </a:schemeClr>
                </a:solidFill>
              </a:ln>
              <a:effectLst>
                <a:outerShdw blurRad="635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144000" tIns="108000" rIns="144000" bIns="0" rtlCol="0" anchor="t" anchorCtr="0"/>
              <a:lstStyle/>
              <a:p>
                <a:pPr>
                  <a:lnSpc>
                    <a:spcPct val="80000"/>
                  </a:lnSpc>
                  <a:spcBef>
                    <a:spcPts val="1000"/>
                  </a:spcBef>
                </a:pPr>
                <a:endParaRPr sz="1200">
                  <a:solidFill>
                    <a:srgbClr val="FF9E16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1" name="Google Shape;551;p85"/>
            <p:cNvSpPr txBox="1"/>
            <p:nvPr/>
          </p:nvSpPr>
          <p:spPr>
            <a:xfrm>
              <a:off x="2467739" y="2855375"/>
              <a:ext cx="229766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algn="ctr">
                <a:lnSpc>
                  <a:spcPct val="80000"/>
                </a:lnSpc>
                <a:buClr>
                  <a:srgbClr val="FF9E16"/>
                </a:buClr>
                <a:buSzPts val="1500"/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Taxonomy </a:t>
              </a:r>
              <a:br>
                <a:rPr lang="en-US" sz="20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Adoption Program</a:t>
              </a:r>
            </a:p>
          </p:txBody>
        </p:sp>
        <p:sp>
          <p:nvSpPr>
            <p:cNvPr id="563" name="Google Shape;563;p85"/>
            <p:cNvSpPr/>
            <p:nvPr/>
          </p:nvSpPr>
          <p:spPr>
            <a:xfrm>
              <a:off x="2634309" y="3773334"/>
              <a:ext cx="1964526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80000"/>
                </a:lnSpc>
                <a:buClr>
                  <a:srgbClr val="000000"/>
                </a:buClr>
                <a:buSzPts val="800"/>
              </a:pPr>
              <a:r>
                <a:rPr lang="en-US" sz="1600" dirty="0">
                  <a:solidFill>
                    <a:schemeClr val="lt1"/>
                  </a:solidFill>
                  <a:latin typeface="+mj-lt"/>
                </a:rPr>
                <a:t>1. </a:t>
              </a:r>
              <a:r>
                <a:rPr lang="en-US" sz="1600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Assessment</a:t>
              </a:r>
              <a:endPara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5"/>
            <p:cNvSpPr/>
            <p:nvPr/>
          </p:nvSpPr>
          <p:spPr>
            <a:xfrm>
              <a:off x="2634309" y="4268076"/>
              <a:ext cx="1964526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80000"/>
                </a:lnSpc>
                <a:buClr>
                  <a:srgbClr val="000000"/>
                </a:buClr>
                <a:buSzPts val="800"/>
              </a:pPr>
              <a:r>
                <a:rPr lang="en-US" sz="1600" dirty="0">
                  <a:solidFill>
                    <a:schemeClr val="lt1"/>
                  </a:solidFill>
                  <a:latin typeface="+mj-lt"/>
                </a:rPr>
                <a:t>2. </a:t>
              </a:r>
              <a:r>
                <a:rPr lang="en-US" sz="1600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Configuration</a:t>
              </a:r>
              <a:endPara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5"/>
            <p:cNvSpPr/>
            <p:nvPr/>
          </p:nvSpPr>
          <p:spPr>
            <a:xfrm>
              <a:off x="2634309" y="4762818"/>
              <a:ext cx="1964526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80000"/>
                </a:lnSpc>
                <a:buClr>
                  <a:srgbClr val="000000"/>
                </a:buClr>
                <a:buSzPts val="800"/>
              </a:pPr>
              <a:r>
                <a:rPr lang="en-US" sz="1600" dirty="0">
                  <a:solidFill>
                    <a:schemeClr val="lt1"/>
                  </a:solidFill>
                  <a:latin typeface="+mj-lt"/>
                </a:rPr>
                <a:t>3. </a:t>
              </a:r>
              <a:r>
                <a:rPr lang="en-US" sz="1600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Re-classification</a:t>
              </a:r>
              <a:endPara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5"/>
            <p:cNvSpPr/>
            <p:nvPr/>
          </p:nvSpPr>
          <p:spPr>
            <a:xfrm>
              <a:off x="2634309" y="5257559"/>
              <a:ext cx="1964526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80000"/>
                </a:lnSpc>
                <a:buClr>
                  <a:srgbClr val="000000"/>
                </a:buClr>
                <a:buSzPts val="800"/>
              </a:pPr>
              <a:r>
                <a:rPr lang="en-US" sz="1600" dirty="0">
                  <a:solidFill>
                    <a:schemeClr val="lt1"/>
                  </a:solidFill>
                  <a:latin typeface="+mj-lt"/>
                </a:rPr>
                <a:t>4. </a:t>
              </a:r>
              <a:r>
                <a:rPr lang="en-US" sz="1600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End-user enablement</a:t>
              </a:r>
              <a:endPara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7" name="Google Shape;567;p85"/>
            <p:cNvGrpSpPr/>
            <p:nvPr/>
          </p:nvGrpSpPr>
          <p:grpSpPr>
            <a:xfrm>
              <a:off x="3256525" y="2089214"/>
              <a:ext cx="720094" cy="660316"/>
              <a:chOff x="11000826" y="542015"/>
              <a:chExt cx="644782" cy="650394"/>
            </a:xfrm>
            <a:solidFill>
              <a:schemeClr val="bg1"/>
            </a:solidFill>
          </p:grpSpPr>
          <p:sp>
            <p:nvSpPr>
              <p:cNvPr id="568" name="Google Shape;568;p85"/>
              <p:cNvSpPr/>
              <p:nvPr/>
            </p:nvSpPr>
            <p:spPr>
              <a:xfrm>
                <a:off x="11019078" y="969559"/>
                <a:ext cx="377595" cy="142113"/>
              </a:xfrm>
              <a:custGeom>
                <a:avLst/>
                <a:gdLst/>
                <a:ahLst/>
                <a:cxnLst/>
                <a:rect l="l" t="t" r="r" b="b"/>
                <a:pathLst>
                  <a:path w="453568" h="170706" extrusionOk="0">
                    <a:moveTo>
                      <a:pt x="385509" y="170706"/>
                    </a:moveTo>
                    <a:cubicBezTo>
                      <a:pt x="334246" y="170706"/>
                      <a:pt x="270510" y="153037"/>
                      <a:pt x="260681" y="150205"/>
                    </a:cubicBezTo>
                    <a:cubicBezTo>
                      <a:pt x="254641" y="148704"/>
                      <a:pt x="250984" y="142589"/>
                      <a:pt x="252485" y="136568"/>
                    </a:cubicBezTo>
                    <a:cubicBezTo>
                      <a:pt x="253985" y="130529"/>
                      <a:pt x="260100" y="126852"/>
                      <a:pt x="266121" y="128372"/>
                    </a:cubicBezTo>
                    <a:cubicBezTo>
                      <a:pt x="266383" y="128428"/>
                      <a:pt x="266627" y="128503"/>
                      <a:pt x="266871" y="128578"/>
                    </a:cubicBezTo>
                    <a:cubicBezTo>
                      <a:pt x="315827" y="142589"/>
                      <a:pt x="402315" y="158176"/>
                      <a:pt x="425986" y="140282"/>
                    </a:cubicBezTo>
                    <a:cubicBezTo>
                      <a:pt x="429381" y="137919"/>
                      <a:pt x="431313" y="133961"/>
                      <a:pt x="431050" y="129835"/>
                    </a:cubicBezTo>
                    <a:cubicBezTo>
                      <a:pt x="431050" y="102768"/>
                      <a:pt x="400889" y="93671"/>
                      <a:pt x="310556" y="80110"/>
                    </a:cubicBezTo>
                    <a:cubicBezTo>
                      <a:pt x="292005" y="77315"/>
                      <a:pt x="277225" y="67806"/>
                      <a:pt x="261563" y="57714"/>
                    </a:cubicBezTo>
                    <a:cubicBezTo>
                      <a:pt x="239973" y="43797"/>
                      <a:pt x="215477" y="28041"/>
                      <a:pt x="172693" y="23633"/>
                    </a:cubicBezTo>
                    <a:cubicBezTo>
                      <a:pt x="92638" y="15399"/>
                      <a:pt x="17423" y="55951"/>
                      <a:pt x="16673" y="56364"/>
                    </a:cubicBezTo>
                    <a:cubicBezTo>
                      <a:pt x="11214" y="59346"/>
                      <a:pt x="4368" y="57358"/>
                      <a:pt x="1385" y="51900"/>
                    </a:cubicBezTo>
                    <a:cubicBezTo>
                      <a:pt x="-1597" y="46442"/>
                      <a:pt x="391" y="39595"/>
                      <a:pt x="5850" y="36613"/>
                    </a:cubicBezTo>
                    <a:cubicBezTo>
                      <a:pt x="9151" y="34737"/>
                      <a:pt x="87818" y="-7710"/>
                      <a:pt x="175000" y="1237"/>
                    </a:cubicBezTo>
                    <a:cubicBezTo>
                      <a:pt x="223149" y="6189"/>
                      <a:pt x="251209" y="24271"/>
                      <a:pt x="273755" y="38751"/>
                    </a:cubicBezTo>
                    <a:cubicBezTo>
                      <a:pt x="288498" y="48242"/>
                      <a:pt x="300127" y="55745"/>
                      <a:pt x="313895" y="57808"/>
                    </a:cubicBezTo>
                    <a:cubicBezTo>
                      <a:pt x="391849" y="69512"/>
                      <a:pt x="453409" y="78760"/>
                      <a:pt x="453559" y="129722"/>
                    </a:cubicBezTo>
                    <a:cubicBezTo>
                      <a:pt x="453821" y="140939"/>
                      <a:pt x="448588" y="151574"/>
                      <a:pt x="439547" y="158214"/>
                    </a:cubicBezTo>
                    <a:cubicBezTo>
                      <a:pt x="427412" y="167424"/>
                      <a:pt x="407586" y="170706"/>
                      <a:pt x="385509" y="1707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85"/>
              <p:cNvSpPr/>
              <p:nvPr/>
            </p:nvSpPr>
            <p:spPr>
              <a:xfrm>
                <a:off x="11018839" y="1004518"/>
                <a:ext cx="583975" cy="187891"/>
              </a:xfrm>
              <a:custGeom>
                <a:avLst/>
                <a:gdLst/>
                <a:ahLst/>
                <a:cxnLst/>
                <a:rect l="l" t="t" r="r" b="b"/>
                <a:pathLst>
                  <a:path w="701471" h="225695" extrusionOk="0">
                    <a:moveTo>
                      <a:pt x="349734" y="225658"/>
                    </a:moveTo>
                    <a:cubicBezTo>
                      <a:pt x="297646" y="225658"/>
                      <a:pt x="224494" y="214966"/>
                      <a:pt x="132154" y="193883"/>
                    </a:cubicBezTo>
                    <a:cubicBezTo>
                      <a:pt x="63259" y="178146"/>
                      <a:pt x="8771" y="162128"/>
                      <a:pt x="8226" y="161996"/>
                    </a:cubicBezTo>
                    <a:cubicBezTo>
                      <a:pt x="2243" y="160327"/>
                      <a:pt x="-1264" y="154119"/>
                      <a:pt x="424" y="148135"/>
                    </a:cubicBezTo>
                    <a:cubicBezTo>
                      <a:pt x="2093" y="142133"/>
                      <a:pt x="8302" y="138644"/>
                      <a:pt x="14285" y="140314"/>
                    </a:cubicBezTo>
                    <a:cubicBezTo>
                      <a:pt x="14379" y="140351"/>
                      <a:pt x="14491" y="140370"/>
                      <a:pt x="14585" y="140407"/>
                    </a:cubicBezTo>
                    <a:cubicBezTo>
                      <a:pt x="16723" y="141045"/>
                      <a:pt x="228846" y="203187"/>
                      <a:pt x="349659" y="203187"/>
                    </a:cubicBezTo>
                    <a:lnTo>
                      <a:pt x="350672" y="203187"/>
                    </a:lnTo>
                    <a:cubicBezTo>
                      <a:pt x="370329" y="203187"/>
                      <a:pt x="430632" y="179291"/>
                      <a:pt x="511981" y="139413"/>
                    </a:cubicBezTo>
                    <a:cubicBezTo>
                      <a:pt x="582883" y="104676"/>
                      <a:pt x="648400" y="68324"/>
                      <a:pt x="665094" y="56170"/>
                    </a:cubicBezTo>
                    <a:cubicBezTo>
                      <a:pt x="676104" y="48161"/>
                      <a:pt x="681244" y="38126"/>
                      <a:pt x="677867" y="31204"/>
                    </a:cubicBezTo>
                    <a:cubicBezTo>
                      <a:pt x="674304" y="23871"/>
                      <a:pt x="659636" y="19050"/>
                      <a:pt x="635890" y="25840"/>
                    </a:cubicBezTo>
                    <a:cubicBezTo>
                      <a:pt x="579956" y="41821"/>
                      <a:pt x="447307" y="83686"/>
                      <a:pt x="445976" y="84118"/>
                    </a:cubicBezTo>
                    <a:cubicBezTo>
                      <a:pt x="440105" y="86144"/>
                      <a:pt x="433690" y="83011"/>
                      <a:pt x="431664" y="77140"/>
                    </a:cubicBezTo>
                    <a:cubicBezTo>
                      <a:pt x="429657" y="71251"/>
                      <a:pt x="432771" y="64855"/>
                      <a:pt x="438660" y="62829"/>
                    </a:cubicBezTo>
                    <a:cubicBezTo>
                      <a:pt x="438829" y="62772"/>
                      <a:pt x="439017" y="62716"/>
                      <a:pt x="439204" y="62660"/>
                    </a:cubicBezTo>
                    <a:cubicBezTo>
                      <a:pt x="440536" y="62228"/>
                      <a:pt x="573467" y="20269"/>
                      <a:pt x="629719" y="4195"/>
                    </a:cubicBezTo>
                    <a:cubicBezTo>
                      <a:pt x="668564" y="-6891"/>
                      <a:pt x="690510" y="5789"/>
                      <a:pt x="698106" y="21357"/>
                    </a:cubicBezTo>
                    <a:cubicBezTo>
                      <a:pt x="706547" y="38688"/>
                      <a:pt x="698800" y="59509"/>
                      <a:pt x="678336" y="74383"/>
                    </a:cubicBezTo>
                    <a:cubicBezTo>
                      <a:pt x="658398" y="88882"/>
                      <a:pt x="588209" y="127128"/>
                      <a:pt x="521885" y="159633"/>
                    </a:cubicBezTo>
                    <a:cubicBezTo>
                      <a:pt x="460494" y="189644"/>
                      <a:pt x="380983" y="225601"/>
                      <a:pt x="350747" y="2256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85"/>
              <p:cNvSpPr/>
              <p:nvPr/>
            </p:nvSpPr>
            <p:spPr>
              <a:xfrm>
                <a:off x="11309157" y="542015"/>
                <a:ext cx="18738" cy="52982"/>
              </a:xfrm>
              <a:custGeom>
                <a:avLst/>
                <a:gdLst/>
                <a:ahLst/>
                <a:cxnLst/>
                <a:rect l="l" t="t" r="r" b="b"/>
                <a:pathLst>
                  <a:path w="22508" h="63642" extrusionOk="0">
                    <a:moveTo>
                      <a:pt x="11254" y="63642"/>
                    </a:moveTo>
                    <a:cubicBezTo>
                      <a:pt x="5046" y="63642"/>
                      <a:pt x="0" y="58597"/>
                      <a:pt x="0" y="52388"/>
                    </a:cubicBezTo>
                    <a:lnTo>
                      <a:pt x="0" y="11254"/>
                    </a:lnTo>
                    <a:cubicBezTo>
                      <a:pt x="0" y="5046"/>
                      <a:pt x="5046" y="0"/>
                      <a:pt x="11254" y="0"/>
                    </a:cubicBezTo>
                    <a:cubicBezTo>
                      <a:pt x="17463" y="0"/>
                      <a:pt x="22508" y="5046"/>
                      <a:pt x="22508" y="11254"/>
                    </a:cubicBezTo>
                    <a:lnTo>
                      <a:pt x="22508" y="52388"/>
                    </a:lnTo>
                    <a:cubicBezTo>
                      <a:pt x="22508" y="58597"/>
                      <a:pt x="17463" y="63642"/>
                      <a:pt x="11254" y="636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85"/>
              <p:cNvSpPr/>
              <p:nvPr/>
            </p:nvSpPr>
            <p:spPr>
              <a:xfrm>
                <a:off x="11238522" y="592105"/>
                <a:ext cx="26705" cy="48417"/>
              </a:xfrm>
              <a:custGeom>
                <a:avLst/>
                <a:gdLst/>
                <a:ahLst/>
                <a:cxnLst/>
                <a:rect l="l" t="t" r="r" b="b"/>
                <a:pathLst>
                  <a:path w="32078" h="58158" extrusionOk="0">
                    <a:moveTo>
                      <a:pt x="20813" y="58158"/>
                    </a:moveTo>
                    <a:cubicBezTo>
                      <a:pt x="15730" y="58158"/>
                      <a:pt x="11265" y="54726"/>
                      <a:pt x="9953" y="49811"/>
                    </a:cubicBezTo>
                    <a:lnTo>
                      <a:pt x="387" y="14173"/>
                    </a:lnTo>
                    <a:cubicBezTo>
                      <a:pt x="-1227" y="8171"/>
                      <a:pt x="2356" y="2000"/>
                      <a:pt x="8358" y="387"/>
                    </a:cubicBezTo>
                    <a:cubicBezTo>
                      <a:pt x="14361" y="-1227"/>
                      <a:pt x="20532" y="2356"/>
                      <a:pt x="22145" y="8358"/>
                    </a:cubicBezTo>
                    <a:lnTo>
                      <a:pt x="31692" y="43997"/>
                    </a:lnTo>
                    <a:cubicBezTo>
                      <a:pt x="33305" y="49999"/>
                      <a:pt x="29722" y="56170"/>
                      <a:pt x="23720" y="57783"/>
                    </a:cubicBezTo>
                    <a:cubicBezTo>
                      <a:pt x="22782" y="58027"/>
                      <a:pt x="21788" y="58158"/>
                      <a:pt x="20813" y="581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85"/>
              <p:cNvSpPr/>
              <p:nvPr/>
            </p:nvSpPr>
            <p:spPr>
              <a:xfrm>
                <a:off x="11117143" y="664947"/>
                <a:ext cx="40472" cy="40482"/>
              </a:xfrm>
              <a:custGeom>
                <a:avLst/>
                <a:gdLst/>
                <a:ahLst/>
                <a:cxnLst/>
                <a:rect l="l" t="t" r="r" b="b"/>
                <a:pathLst>
                  <a:path w="48615" h="48627" extrusionOk="0">
                    <a:moveTo>
                      <a:pt x="37373" y="48627"/>
                    </a:moveTo>
                    <a:cubicBezTo>
                      <a:pt x="34391" y="48627"/>
                      <a:pt x="31521" y="47446"/>
                      <a:pt x="29401" y="45326"/>
                    </a:cubicBezTo>
                    <a:lnTo>
                      <a:pt x="3292" y="19217"/>
                    </a:lnTo>
                    <a:cubicBezTo>
                      <a:pt x="-1097" y="14827"/>
                      <a:pt x="-1097" y="7681"/>
                      <a:pt x="3292" y="3292"/>
                    </a:cubicBezTo>
                    <a:cubicBezTo>
                      <a:pt x="7681" y="-1097"/>
                      <a:pt x="14827" y="-1097"/>
                      <a:pt x="19217" y="3292"/>
                    </a:cubicBezTo>
                    <a:lnTo>
                      <a:pt x="45326" y="29420"/>
                    </a:lnTo>
                    <a:cubicBezTo>
                      <a:pt x="49715" y="33810"/>
                      <a:pt x="49715" y="40937"/>
                      <a:pt x="45307" y="45345"/>
                    </a:cubicBezTo>
                    <a:cubicBezTo>
                      <a:pt x="43207" y="47446"/>
                      <a:pt x="40356" y="48627"/>
                      <a:pt x="37373" y="486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85"/>
              <p:cNvSpPr/>
              <p:nvPr/>
            </p:nvSpPr>
            <p:spPr>
              <a:xfrm>
                <a:off x="11048471" y="788741"/>
                <a:ext cx="48446" cy="26712"/>
              </a:xfrm>
              <a:custGeom>
                <a:avLst/>
                <a:gdLst/>
                <a:ahLst/>
                <a:cxnLst/>
                <a:rect l="l" t="t" r="r" b="b"/>
                <a:pathLst>
                  <a:path w="58193" h="32087" extrusionOk="0">
                    <a:moveTo>
                      <a:pt x="46916" y="32087"/>
                    </a:moveTo>
                    <a:cubicBezTo>
                      <a:pt x="45922" y="32087"/>
                      <a:pt x="44947" y="31956"/>
                      <a:pt x="43990" y="31694"/>
                    </a:cubicBezTo>
                    <a:lnTo>
                      <a:pt x="8352" y="22146"/>
                    </a:lnTo>
                    <a:cubicBezTo>
                      <a:pt x="2350" y="20533"/>
                      <a:pt x="-1214" y="14362"/>
                      <a:pt x="380" y="8360"/>
                    </a:cubicBezTo>
                    <a:cubicBezTo>
                      <a:pt x="1994" y="2339"/>
                      <a:pt x="8183" y="-1225"/>
                      <a:pt x="14186" y="388"/>
                    </a:cubicBezTo>
                    <a:lnTo>
                      <a:pt x="49824" y="9954"/>
                    </a:lnTo>
                    <a:cubicBezTo>
                      <a:pt x="55826" y="11549"/>
                      <a:pt x="59408" y="17701"/>
                      <a:pt x="57814" y="23722"/>
                    </a:cubicBezTo>
                    <a:cubicBezTo>
                      <a:pt x="56520" y="28655"/>
                      <a:pt x="52037" y="32106"/>
                      <a:pt x="46916" y="32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85"/>
              <p:cNvSpPr/>
              <p:nvPr/>
            </p:nvSpPr>
            <p:spPr>
              <a:xfrm>
                <a:off x="11046062" y="925598"/>
                <a:ext cx="51360" cy="27504"/>
              </a:xfrm>
              <a:custGeom>
                <a:avLst/>
                <a:gdLst/>
                <a:ahLst/>
                <a:cxnLst/>
                <a:rect l="l" t="t" r="r" b="b"/>
                <a:pathLst>
                  <a:path w="61694" h="33038" extrusionOk="0">
                    <a:moveTo>
                      <a:pt x="11254" y="33039"/>
                    </a:moveTo>
                    <a:cubicBezTo>
                      <a:pt x="5046" y="33039"/>
                      <a:pt x="0" y="28012"/>
                      <a:pt x="0" y="21785"/>
                    </a:cubicBezTo>
                    <a:cubicBezTo>
                      <a:pt x="-19" y="16683"/>
                      <a:pt x="3433" y="12219"/>
                      <a:pt x="8366" y="10906"/>
                    </a:cubicBezTo>
                    <a:lnTo>
                      <a:pt x="47755" y="327"/>
                    </a:lnTo>
                    <a:cubicBezTo>
                      <a:pt x="53795" y="-1155"/>
                      <a:pt x="59891" y="2540"/>
                      <a:pt x="61373" y="8580"/>
                    </a:cubicBezTo>
                    <a:cubicBezTo>
                      <a:pt x="62798" y="14432"/>
                      <a:pt x="59366" y="20378"/>
                      <a:pt x="53570" y="22066"/>
                    </a:cubicBezTo>
                    <a:lnTo>
                      <a:pt x="14180" y="32645"/>
                    </a:lnTo>
                    <a:cubicBezTo>
                      <a:pt x="13224" y="32908"/>
                      <a:pt x="12248" y="33039"/>
                      <a:pt x="11254" y="330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85"/>
              <p:cNvSpPr/>
              <p:nvPr/>
            </p:nvSpPr>
            <p:spPr>
              <a:xfrm>
                <a:off x="11549537" y="913350"/>
                <a:ext cx="48436" cy="26712"/>
              </a:xfrm>
              <a:custGeom>
                <a:avLst/>
                <a:gdLst/>
                <a:ahLst/>
                <a:cxnLst/>
                <a:rect l="l" t="t" r="r" b="b"/>
                <a:pathLst>
                  <a:path w="58181" h="32087" extrusionOk="0">
                    <a:moveTo>
                      <a:pt x="46905" y="32087"/>
                    </a:moveTo>
                    <a:cubicBezTo>
                      <a:pt x="45911" y="32087"/>
                      <a:pt x="44936" y="31956"/>
                      <a:pt x="43980" y="31693"/>
                    </a:cubicBezTo>
                    <a:lnTo>
                      <a:pt x="8341" y="22146"/>
                    </a:lnTo>
                    <a:cubicBezTo>
                      <a:pt x="2339" y="20533"/>
                      <a:pt x="-1225" y="14362"/>
                      <a:pt x="388" y="8341"/>
                    </a:cubicBezTo>
                    <a:cubicBezTo>
                      <a:pt x="1983" y="2339"/>
                      <a:pt x="8172" y="-1225"/>
                      <a:pt x="14175" y="388"/>
                    </a:cubicBezTo>
                    <a:lnTo>
                      <a:pt x="49813" y="9954"/>
                    </a:lnTo>
                    <a:cubicBezTo>
                      <a:pt x="55814" y="11548"/>
                      <a:pt x="59397" y="17701"/>
                      <a:pt x="57803" y="23722"/>
                    </a:cubicBezTo>
                    <a:cubicBezTo>
                      <a:pt x="56509" y="28655"/>
                      <a:pt x="52025" y="32106"/>
                      <a:pt x="46905" y="32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85"/>
              <p:cNvSpPr/>
              <p:nvPr/>
            </p:nvSpPr>
            <p:spPr>
              <a:xfrm>
                <a:off x="11547080" y="779792"/>
                <a:ext cx="48238" cy="26661"/>
              </a:xfrm>
              <a:custGeom>
                <a:avLst/>
                <a:gdLst/>
                <a:ahLst/>
                <a:cxnLst/>
                <a:rect l="l" t="t" r="r" b="b"/>
                <a:pathLst>
                  <a:path w="57943" h="32025" extrusionOk="0">
                    <a:moveTo>
                      <a:pt x="11255" y="32026"/>
                    </a:moveTo>
                    <a:cubicBezTo>
                      <a:pt x="5046" y="32026"/>
                      <a:pt x="0" y="26999"/>
                      <a:pt x="0" y="20772"/>
                    </a:cubicBezTo>
                    <a:cubicBezTo>
                      <a:pt x="-19" y="15670"/>
                      <a:pt x="3433" y="11206"/>
                      <a:pt x="8366" y="9893"/>
                    </a:cubicBezTo>
                    <a:lnTo>
                      <a:pt x="44004" y="327"/>
                    </a:lnTo>
                    <a:cubicBezTo>
                      <a:pt x="50043" y="-1155"/>
                      <a:pt x="56139" y="2540"/>
                      <a:pt x="57621" y="8580"/>
                    </a:cubicBezTo>
                    <a:cubicBezTo>
                      <a:pt x="59047" y="14432"/>
                      <a:pt x="55615" y="20378"/>
                      <a:pt x="49818" y="22066"/>
                    </a:cubicBezTo>
                    <a:lnTo>
                      <a:pt x="14180" y="31632"/>
                    </a:lnTo>
                    <a:cubicBezTo>
                      <a:pt x="13224" y="31895"/>
                      <a:pt x="12248" y="32026"/>
                      <a:pt x="11255" y="320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85"/>
              <p:cNvSpPr/>
              <p:nvPr/>
            </p:nvSpPr>
            <p:spPr>
              <a:xfrm>
                <a:off x="11482163" y="658592"/>
                <a:ext cx="40259" cy="40254"/>
              </a:xfrm>
              <a:custGeom>
                <a:avLst/>
                <a:gdLst/>
                <a:ahLst/>
                <a:cxnLst/>
                <a:rect l="l" t="t" r="r" b="b"/>
                <a:pathLst>
                  <a:path w="48359" h="48353" extrusionOk="0">
                    <a:moveTo>
                      <a:pt x="11273" y="48353"/>
                    </a:moveTo>
                    <a:cubicBezTo>
                      <a:pt x="5064" y="48372"/>
                      <a:pt x="0" y="43345"/>
                      <a:pt x="0" y="37118"/>
                    </a:cubicBezTo>
                    <a:cubicBezTo>
                      <a:pt x="-19" y="34117"/>
                      <a:pt x="1182" y="31247"/>
                      <a:pt x="3301" y="29127"/>
                    </a:cubicBezTo>
                    <a:lnTo>
                      <a:pt x="29430" y="3018"/>
                    </a:lnTo>
                    <a:cubicBezTo>
                      <a:pt x="33969" y="-1221"/>
                      <a:pt x="41096" y="-959"/>
                      <a:pt x="45336" y="3580"/>
                    </a:cubicBezTo>
                    <a:cubicBezTo>
                      <a:pt x="49368" y="7894"/>
                      <a:pt x="49368" y="14610"/>
                      <a:pt x="45336" y="18924"/>
                    </a:cubicBezTo>
                    <a:lnTo>
                      <a:pt x="19226" y="45052"/>
                    </a:lnTo>
                    <a:cubicBezTo>
                      <a:pt x="17125" y="47171"/>
                      <a:pt x="14255" y="48353"/>
                      <a:pt x="11273" y="48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85"/>
              <p:cNvSpPr/>
              <p:nvPr/>
            </p:nvSpPr>
            <p:spPr>
              <a:xfrm>
                <a:off x="11372155" y="589702"/>
                <a:ext cx="26681" cy="48402"/>
              </a:xfrm>
              <a:custGeom>
                <a:avLst/>
                <a:gdLst/>
                <a:ahLst/>
                <a:cxnLst/>
                <a:rect l="l" t="t" r="r" b="b"/>
                <a:pathLst>
                  <a:path w="32049" h="58140" extrusionOk="0">
                    <a:moveTo>
                      <a:pt x="11254" y="58141"/>
                    </a:moveTo>
                    <a:cubicBezTo>
                      <a:pt x="5046" y="58141"/>
                      <a:pt x="0" y="53114"/>
                      <a:pt x="0" y="46887"/>
                    </a:cubicBezTo>
                    <a:cubicBezTo>
                      <a:pt x="0" y="45911"/>
                      <a:pt x="112" y="44936"/>
                      <a:pt x="375" y="43979"/>
                    </a:cubicBezTo>
                    <a:lnTo>
                      <a:pt x="9922" y="8341"/>
                    </a:lnTo>
                    <a:cubicBezTo>
                      <a:pt x="11535" y="2339"/>
                      <a:pt x="17706" y="-1225"/>
                      <a:pt x="23709" y="388"/>
                    </a:cubicBezTo>
                    <a:cubicBezTo>
                      <a:pt x="29711" y="2001"/>
                      <a:pt x="33275" y="8172"/>
                      <a:pt x="31661" y="14174"/>
                    </a:cubicBezTo>
                    <a:lnTo>
                      <a:pt x="22114" y="49812"/>
                    </a:lnTo>
                    <a:cubicBezTo>
                      <a:pt x="20801" y="54727"/>
                      <a:pt x="16337" y="58141"/>
                      <a:pt x="11254" y="58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85"/>
              <p:cNvSpPr/>
              <p:nvPr/>
            </p:nvSpPr>
            <p:spPr>
              <a:xfrm>
                <a:off x="11153120" y="586120"/>
                <a:ext cx="36001" cy="48551"/>
              </a:xfrm>
              <a:custGeom>
                <a:avLst/>
                <a:gdLst/>
                <a:ahLst/>
                <a:cxnLst/>
                <a:rect l="l" t="t" r="r" b="b"/>
                <a:pathLst>
                  <a:path w="43244" h="58320" extrusionOk="0">
                    <a:moveTo>
                      <a:pt x="32018" y="58321"/>
                    </a:moveTo>
                    <a:cubicBezTo>
                      <a:pt x="27985" y="58339"/>
                      <a:pt x="24253" y="56182"/>
                      <a:pt x="22246" y="52694"/>
                    </a:cubicBezTo>
                    <a:lnTo>
                      <a:pt x="1613" y="17055"/>
                    </a:lnTo>
                    <a:cubicBezTo>
                      <a:pt x="-1594" y="11728"/>
                      <a:pt x="131" y="4807"/>
                      <a:pt x="5458" y="1618"/>
                    </a:cubicBezTo>
                    <a:cubicBezTo>
                      <a:pt x="10766" y="-1589"/>
                      <a:pt x="17688" y="118"/>
                      <a:pt x="20895" y="5445"/>
                    </a:cubicBezTo>
                    <a:cubicBezTo>
                      <a:pt x="20970" y="5557"/>
                      <a:pt x="21027" y="5689"/>
                      <a:pt x="21101" y="5801"/>
                    </a:cubicBezTo>
                    <a:lnTo>
                      <a:pt x="41734" y="41439"/>
                    </a:lnTo>
                    <a:cubicBezTo>
                      <a:pt x="44848" y="46822"/>
                      <a:pt x="42991" y="53706"/>
                      <a:pt x="37608" y="56820"/>
                    </a:cubicBezTo>
                    <a:cubicBezTo>
                      <a:pt x="35901" y="57795"/>
                      <a:pt x="33969" y="58321"/>
                      <a:pt x="31999" y="583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85"/>
              <p:cNvSpPr/>
              <p:nvPr/>
            </p:nvSpPr>
            <p:spPr>
              <a:xfrm>
                <a:off x="11040528" y="702592"/>
                <a:ext cx="48272" cy="35836"/>
              </a:xfrm>
              <a:custGeom>
                <a:avLst/>
                <a:gdLst/>
                <a:ahLst/>
                <a:cxnLst/>
                <a:rect l="l" t="t" r="r" b="b"/>
                <a:pathLst>
                  <a:path w="57984" h="43046" extrusionOk="0">
                    <a:moveTo>
                      <a:pt x="46715" y="43046"/>
                    </a:moveTo>
                    <a:cubicBezTo>
                      <a:pt x="44746" y="43046"/>
                      <a:pt x="42795" y="42522"/>
                      <a:pt x="41088" y="41527"/>
                    </a:cubicBezTo>
                    <a:lnTo>
                      <a:pt x="5450" y="20895"/>
                    </a:lnTo>
                    <a:cubicBezTo>
                      <a:pt x="123" y="17687"/>
                      <a:pt x="-1584" y="10766"/>
                      <a:pt x="1605" y="5439"/>
                    </a:cubicBezTo>
                    <a:cubicBezTo>
                      <a:pt x="4737" y="262"/>
                      <a:pt x="11415" y="-1520"/>
                      <a:pt x="16704" y="1406"/>
                    </a:cubicBezTo>
                    <a:lnTo>
                      <a:pt x="52342" y="22039"/>
                    </a:lnTo>
                    <a:cubicBezTo>
                      <a:pt x="57725" y="25134"/>
                      <a:pt x="59582" y="32018"/>
                      <a:pt x="56488" y="37401"/>
                    </a:cubicBezTo>
                    <a:cubicBezTo>
                      <a:pt x="54462" y="40908"/>
                      <a:pt x="50748" y="43046"/>
                      <a:pt x="46715" y="430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85"/>
              <p:cNvSpPr/>
              <p:nvPr/>
            </p:nvSpPr>
            <p:spPr>
              <a:xfrm>
                <a:off x="11000826" y="859689"/>
                <a:ext cx="52982" cy="18738"/>
              </a:xfrm>
              <a:custGeom>
                <a:avLst/>
                <a:gdLst/>
                <a:ahLst/>
                <a:cxnLst/>
                <a:rect l="l" t="t" r="r" b="b"/>
                <a:pathLst>
                  <a:path w="63642" h="22508" extrusionOk="0">
                    <a:moveTo>
                      <a:pt x="52350" y="22508"/>
                    </a:moveTo>
                    <a:lnTo>
                      <a:pt x="11254" y="22508"/>
                    </a:lnTo>
                    <a:cubicBezTo>
                      <a:pt x="5046" y="22508"/>
                      <a:pt x="0" y="17463"/>
                      <a:pt x="0" y="11254"/>
                    </a:cubicBezTo>
                    <a:cubicBezTo>
                      <a:pt x="0" y="5046"/>
                      <a:pt x="5046" y="0"/>
                      <a:pt x="11254" y="0"/>
                    </a:cubicBezTo>
                    <a:lnTo>
                      <a:pt x="52388" y="0"/>
                    </a:lnTo>
                    <a:cubicBezTo>
                      <a:pt x="58597" y="0"/>
                      <a:pt x="63642" y="5046"/>
                      <a:pt x="63642" y="11254"/>
                    </a:cubicBezTo>
                    <a:cubicBezTo>
                      <a:pt x="63642" y="17463"/>
                      <a:pt x="58597" y="22508"/>
                      <a:pt x="52388" y="22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85"/>
              <p:cNvSpPr/>
              <p:nvPr/>
            </p:nvSpPr>
            <p:spPr>
              <a:xfrm>
                <a:off x="11592626" y="850378"/>
                <a:ext cx="52982" cy="18738"/>
              </a:xfrm>
              <a:custGeom>
                <a:avLst/>
                <a:gdLst/>
                <a:ahLst/>
                <a:cxnLst/>
                <a:rect l="l" t="t" r="r" b="b"/>
                <a:pathLst>
                  <a:path w="63642" h="22508" extrusionOk="0">
                    <a:moveTo>
                      <a:pt x="52388" y="22508"/>
                    </a:moveTo>
                    <a:lnTo>
                      <a:pt x="11254" y="22508"/>
                    </a:lnTo>
                    <a:cubicBezTo>
                      <a:pt x="5046" y="22508"/>
                      <a:pt x="0" y="17463"/>
                      <a:pt x="0" y="11254"/>
                    </a:cubicBezTo>
                    <a:cubicBezTo>
                      <a:pt x="0" y="5046"/>
                      <a:pt x="5046" y="0"/>
                      <a:pt x="11254" y="0"/>
                    </a:cubicBezTo>
                    <a:lnTo>
                      <a:pt x="52388" y="0"/>
                    </a:lnTo>
                    <a:cubicBezTo>
                      <a:pt x="58597" y="0"/>
                      <a:pt x="63643" y="5046"/>
                      <a:pt x="63643" y="11254"/>
                    </a:cubicBezTo>
                    <a:cubicBezTo>
                      <a:pt x="63643" y="17463"/>
                      <a:pt x="58597" y="22508"/>
                      <a:pt x="52388" y="22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85"/>
              <p:cNvSpPr/>
              <p:nvPr/>
            </p:nvSpPr>
            <p:spPr>
              <a:xfrm>
                <a:off x="11552954" y="694514"/>
                <a:ext cx="48276" cy="35834"/>
              </a:xfrm>
              <a:custGeom>
                <a:avLst/>
                <a:gdLst/>
                <a:ahLst/>
                <a:cxnLst/>
                <a:rect l="l" t="t" r="r" b="b"/>
                <a:pathLst>
                  <a:path w="57989" h="43044" extrusionOk="0">
                    <a:moveTo>
                      <a:pt x="11272" y="43044"/>
                    </a:moveTo>
                    <a:cubicBezTo>
                      <a:pt x="5064" y="43044"/>
                      <a:pt x="18" y="38018"/>
                      <a:pt x="0" y="31809"/>
                    </a:cubicBezTo>
                    <a:cubicBezTo>
                      <a:pt x="0" y="27776"/>
                      <a:pt x="2157" y="24044"/>
                      <a:pt x="5645" y="22037"/>
                    </a:cubicBezTo>
                    <a:lnTo>
                      <a:pt x="41284" y="1404"/>
                    </a:lnTo>
                    <a:cubicBezTo>
                      <a:pt x="46723" y="-1597"/>
                      <a:pt x="53569" y="372"/>
                      <a:pt x="56570" y="5793"/>
                    </a:cubicBezTo>
                    <a:cubicBezTo>
                      <a:pt x="59516" y="11101"/>
                      <a:pt x="57733" y="17760"/>
                      <a:pt x="52538" y="20892"/>
                    </a:cubicBezTo>
                    <a:lnTo>
                      <a:pt x="16900" y="41525"/>
                    </a:lnTo>
                    <a:cubicBezTo>
                      <a:pt x="15192" y="42519"/>
                      <a:pt x="13242" y="43044"/>
                      <a:pt x="11272" y="430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85"/>
              <p:cNvSpPr/>
              <p:nvPr/>
            </p:nvSpPr>
            <p:spPr>
              <a:xfrm>
                <a:off x="11449183" y="581764"/>
                <a:ext cx="35820" cy="48259"/>
              </a:xfrm>
              <a:custGeom>
                <a:avLst/>
                <a:gdLst/>
                <a:ahLst/>
                <a:cxnLst/>
                <a:rect l="l" t="t" r="r" b="b"/>
                <a:pathLst>
                  <a:path w="43027" h="57969" extrusionOk="0">
                    <a:moveTo>
                      <a:pt x="11235" y="57969"/>
                    </a:moveTo>
                    <a:cubicBezTo>
                      <a:pt x="5027" y="57969"/>
                      <a:pt x="-19" y="52924"/>
                      <a:pt x="0" y="46696"/>
                    </a:cubicBezTo>
                    <a:cubicBezTo>
                      <a:pt x="0" y="44727"/>
                      <a:pt x="507" y="42795"/>
                      <a:pt x="1501" y="41088"/>
                    </a:cubicBezTo>
                    <a:lnTo>
                      <a:pt x="22133" y="5450"/>
                    </a:lnTo>
                    <a:cubicBezTo>
                      <a:pt x="25341" y="123"/>
                      <a:pt x="32262" y="-1584"/>
                      <a:pt x="37589" y="1605"/>
                    </a:cubicBezTo>
                    <a:cubicBezTo>
                      <a:pt x="42766" y="4737"/>
                      <a:pt x="44548" y="11415"/>
                      <a:pt x="41622" y="16704"/>
                    </a:cubicBezTo>
                    <a:lnTo>
                      <a:pt x="20989" y="52342"/>
                    </a:lnTo>
                    <a:cubicBezTo>
                      <a:pt x="18982" y="55831"/>
                      <a:pt x="15250" y="57969"/>
                      <a:pt x="11235" y="579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85"/>
              <p:cNvSpPr/>
              <p:nvPr/>
            </p:nvSpPr>
            <p:spPr>
              <a:xfrm>
                <a:off x="11205303" y="746898"/>
                <a:ext cx="239112" cy="216030"/>
              </a:xfrm>
              <a:custGeom>
                <a:avLst/>
                <a:gdLst/>
                <a:ahLst/>
                <a:cxnLst/>
                <a:rect l="l" t="t" r="r" b="b"/>
                <a:pathLst>
                  <a:path w="287222" h="259496" extrusionOk="0">
                    <a:moveTo>
                      <a:pt x="94916" y="259496"/>
                    </a:moveTo>
                    <a:cubicBezTo>
                      <a:pt x="94278" y="259503"/>
                      <a:pt x="93659" y="259455"/>
                      <a:pt x="93040" y="259346"/>
                    </a:cubicBezTo>
                    <a:cubicBezTo>
                      <a:pt x="89101" y="258693"/>
                      <a:pt x="85800" y="256001"/>
                      <a:pt x="84374" y="252275"/>
                    </a:cubicBezTo>
                    <a:cubicBezTo>
                      <a:pt x="66836" y="206564"/>
                      <a:pt x="40539" y="146692"/>
                      <a:pt x="14523" y="154588"/>
                    </a:cubicBezTo>
                    <a:cubicBezTo>
                      <a:pt x="8578" y="156393"/>
                      <a:pt x="2294" y="153033"/>
                      <a:pt x="493" y="147086"/>
                    </a:cubicBezTo>
                    <a:cubicBezTo>
                      <a:pt x="-445" y="144036"/>
                      <a:pt x="-32" y="140736"/>
                      <a:pt x="1619" y="138007"/>
                    </a:cubicBezTo>
                    <a:cubicBezTo>
                      <a:pt x="15124" y="115499"/>
                      <a:pt x="30598" y="104076"/>
                      <a:pt x="47592" y="103832"/>
                    </a:cubicBezTo>
                    <a:cubicBezTo>
                      <a:pt x="66180" y="103532"/>
                      <a:pt x="84825" y="116699"/>
                      <a:pt x="104350" y="143878"/>
                    </a:cubicBezTo>
                    <a:cubicBezTo>
                      <a:pt x="118943" y="129961"/>
                      <a:pt x="148092" y="102369"/>
                      <a:pt x="177502" y="75472"/>
                    </a:cubicBezTo>
                    <a:cubicBezTo>
                      <a:pt x="202018" y="53113"/>
                      <a:pt x="222031" y="35557"/>
                      <a:pt x="236962" y="23327"/>
                    </a:cubicBezTo>
                    <a:cubicBezTo>
                      <a:pt x="264591" y="688"/>
                      <a:pt x="273406" y="-3420"/>
                      <a:pt x="281847" y="2338"/>
                    </a:cubicBezTo>
                    <a:lnTo>
                      <a:pt x="281847" y="2338"/>
                    </a:lnTo>
                    <a:cubicBezTo>
                      <a:pt x="284679" y="4280"/>
                      <a:pt x="286555" y="7324"/>
                      <a:pt x="287024" y="10723"/>
                    </a:cubicBezTo>
                    <a:cubicBezTo>
                      <a:pt x="287999" y="17700"/>
                      <a:pt x="289012" y="24903"/>
                      <a:pt x="194928" y="142922"/>
                    </a:cubicBezTo>
                    <a:cubicBezTo>
                      <a:pt x="149911" y="199455"/>
                      <a:pt x="103900" y="254882"/>
                      <a:pt x="103450" y="255463"/>
                    </a:cubicBezTo>
                    <a:cubicBezTo>
                      <a:pt x="101330" y="257993"/>
                      <a:pt x="98217" y="259468"/>
                      <a:pt x="94916" y="259496"/>
                    </a:cubicBezTo>
                    <a:close/>
                    <a:moveTo>
                      <a:pt x="33168" y="133618"/>
                    </a:moveTo>
                    <a:cubicBezTo>
                      <a:pt x="59615" y="143391"/>
                      <a:pt x="80210" y="181786"/>
                      <a:pt x="98386" y="226390"/>
                    </a:cubicBezTo>
                    <a:cubicBezTo>
                      <a:pt x="150567" y="163142"/>
                      <a:pt x="204081" y="96292"/>
                      <a:pt x="235968" y="53695"/>
                    </a:cubicBezTo>
                    <a:cubicBezTo>
                      <a:pt x="202543" y="82468"/>
                      <a:pt x="154431" y="126847"/>
                      <a:pt x="110296" y="169331"/>
                    </a:cubicBezTo>
                    <a:cubicBezTo>
                      <a:pt x="107858" y="171655"/>
                      <a:pt x="104519" y="172783"/>
                      <a:pt x="101181" y="172408"/>
                    </a:cubicBezTo>
                    <a:cubicBezTo>
                      <a:pt x="97842" y="172014"/>
                      <a:pt x="94841" y="170142"/>
                      <a:pt x="93021" y="167306"/>
                    </a:cubicBezTo>
                    <a:cubicBezTo>
                      <a:pt x="71169" y="133224"/>
                      <a:pt x="56408" y="126190"/>
                      <a:pt x="47892" y="126340"/>
                    </a:cubicBezTo>
                    <a:cubicBezTo>
                      <a:pt x="43128" y="126416"/>
                      <a:pt x="38195" y="128816"/>
                      <a:pt x="33168" y="1336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>
                  <a:buClr>
                    <a:srgbClr val="646569"/>
                  </a:buClr>
                  <a:buSzPts val="1400"/>
                </a:pPr>
                <a:endParaRPr sz="1867">
                  <a:solidFill>
                    <a:srgbClr val="64656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79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BF3FB-52C3-C3DF-9AB5-0F21C2CC9F22}"/>
              </a:ext>
            </a:extLst>
          </p:cNvPr>
          <p:cNvSpPr/>
          <p:nvPr/>
        </p:nvSpPr>
        <p:spPr>
          <a:xfrm>
            <a:off x="321829" y="2231842"/>
            <a:ext cx="11548342" cy="4083233"/>
          </a:xfrm>
          <a:prstGeom prst="roundRect">
            <a:avLst>
              <a:gd name="adj" fmla="val 343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en-US" sz="1600" b="1" dirty="0"/>
          </a:p>
        </p:txBody>
      </p:sp>
      <p:sp>
        <p:nvSpPr>
          <p:cNvPr id="590" name="Google Shape;590;p86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600" cy="970400"/>
          </a:xfrm>
          <a:prstGeom prst="rect">
            <a:avLst/>
          </a:prstGeom>
        </p:spPr>
        <p:txBody>
          <a:bodyPr spcFirstLastPara="1" vert="horz" wrap="square" lIns="68567" tIns="34267" rIns="68567" bIns="34267" rtlCol="0" anchor="ctr" anchorCtr="0">
            <a:noAutofit/>
          </a:bodyPr>
          <a:lstStyle/>
          <a:p>
            <a:r>
              <a:rPr lang="en"/>
              <a:t>4-Step Taxonomy Adoption Program</a:t>
            </a:r>
            <a:endParaRPr/>
          </a:p>
        </p:txBody>
      </p:sp>
      <p:sp>
        <p:nvSpPr>
          <p:cNvPr id="591" name="Google Shape;591;p86"/>
          <p:cNvSpPr txBox="1">
            <a:spLocks noGrp="1"/>
          </p:cNvSpPr>
          <p:nvPr>
            <p:ph type="body" idx="2"/>
          </p:nvPr>
        </p:nvSpPr>
        <p:spPr>
          <a:xfrm>
            <a:off x="765969" y="907083"/>
            <a:ext cx="10660400" cy="579600"/>
          </a:xfrm>
          <a:prstGeom prst="rect">
            <a:avLst/>
          </a:prstGeom>
        </p:spPr>
        <p:txBody>
          <a:bodyPr spcFirstLastPara="1" vert="horz" wrap="square" lIns="68567" tIns="34267" rIns="68567" bIns="34267" rtlCol="0" anchor="t" anchorCtr="0">
            <a:noAutofit/>
          </a:bodyPr>
          <a:lstStyle/>
          <a:p>
            <a:pPr marL="0" indent="0"/>
            <a:r>
              <a:rPr lang="en" sz="2600" dirty="0"/>
              <a:t>A complete, fast and efficient implementation with Veeva Services </a:t>
            </a:r>
            <a:endParaRPr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775DC-F850-FC7E-3A6A-03B60A6604C8}"/>
              </a:ext>
            </a:extLst>
          </p:cNvPr>
          <p:cNvSpPr txBox="1"/>
          <p:nvPr/>
        </p:nvSpPr>
        <p:spPr>
          <a:xfrm>
            <a:off x="3393048" y="2574669"/>
            <a:ext cx="2826777" cy="3018647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 types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 Standard: 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Taxonomy configuration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Vault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Driven Approach: Core Vault re-configuration based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configuration analysis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rgbClr val="636569"/>
                </a:solidFill>
                <a:latin typeface="Calibri"/>
              </a:rPr>
              <a:t>Integrations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63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Connected: Reconfiguring integrations to work with standard taxonomy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applicable)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63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FF67A0-9240-F9BB-46BA-B47B8C207F0B}"/>
              </a:ext>
            </a:extLst>
          </p:cNvPr>
          <p:cNvCxnSpPr>
            <a:cxnSpLocks/>
          </p:cNvCxnSpPr>
          <p:nvPr/>
        </p:nvCxnSpPr>
        <p:spPr>
          <a:xfrm>
            <a:off x="321829" y="2235089"/>
            <a:ext cx="11594074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EEE8F7-6D90-1B6A-0313-EDDF1C83AB7A}"/>
              </a:ext>
            </a:extLst>
          </p:cNvPr>
          <p:cNvSpPr txBox="1"/>
          <p:nvPr/>
        </p:nvSpPr>
        <p:spPr>
          <a:xfrm>
            <a:off x="521854" y="2574669"/>
            <a:ext cx="2430003" cy="1380634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 Led Analysis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kern="0" dirty="0">
                <a:solidFill>
                  <a:srgbClr val="636569"/>
                </a:solidFill>
                <a:latin typeface="Calibri"/>
              </a:rPr>
              <a:t>Configuration and business process analyses, including mapping and impact assessments.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0B423A-0D60-2D14-5267-8A378EA59712}"/>
              </a:ext>
            </a:extLst>
          </p:cNvPr>
          <p:cNvSpPr/>
          <p:nvPr/>
        </p:nvSpPr>
        <p:spPr>
          <a:xfrm>
            <a:off x="521854" y="2037504"/>
            <a:ext cx="2436840" cy="395171"/>
          </a:xfrm>
          <a:prstGeom prst="roundRect">
            <a:avLst>
              <a:gd name="adj" fmla="val 2348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600" b="1" dirty="0"/>
              <a:t>ASSESSMENT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E7A246-603E-B0CF-517F-9C5E75561A48}"/>
              </a:ext>
            </a:extLst>
          </p:cNvPr>
          <p:cNvSpPr/>
          <p:nvPr/>
        </p:nvSpPr>
        <p:spPr>
          <a:xfrm>
            <a:off x="3393048" y="2037504"/>
            <a:ext cx="2436840" cy="395171"/>
          </a:xfrm>
          <a:prstGeom prst="roundRect">
            <a:avLst>
              <a:gd name="adj" fmla="val 1866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600" b="1" dirty="0"/>
              <a:t>CONFIGURATION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64586-D95F-43DF-1175-E56C485E55F3}"/>
              </a:ext>
            </a:extLst>
          </p:cNvPr>
          <p:cNvSpPr txBox="1"/>
          <p:nvPr/>
        </p:nvSpPr>
        <p:spPr>
          <a:xfrm>
            <a:off x="6264242" y="2574669"/>
            <a:ext cx="2144718" cy="128586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kern="0" dirty="0">
                <a:solidFill>
                  <a:srgbClr val="636569"/>
                </a:solidFill>
                <a:latin typeface="Calibri"/>
              </a:rPr>
              <a:t>Reclassifying existing content to the standard taxonomy </a:t>
            </a:r>
          </a:p>
          <a:p>
            <a:pPr marL="216000" marR="0" lvl="0" indent="-216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365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B3978E-E06B-7C9D-3DAD-4071D1849829}"/>
              </a:ext>
            </a:extLst>
          </p:cNvPr>
          <p:cNvSpPr/>
          <p:nvPr/>
        </p:nvSpPr>
        <p:spPr>
          <a:xfrm>
            <a:off x="6264242" y="2037504"/>
            <a:ext cx="2436840" cy="395171"/>
          </a:xfrm>
          <a:prstGeom prst="roundRect">
            <a:avLst>
              <a:gd name="adj" fmla="val 2348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600" b="1" dirty="0"/>
              <a:t>RECLASSIFICATION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12C1E1-CC62-F16A-8689-498840A37833}"/>
              </a:ext>
            </a:extLst>
          </p:cNvPr>
          <p:cNvSpPr txBox="1"/>
          <p:nvPr/>
        </p:nvSpPr>
        <p:spPr>
          <a:xfrm>
            <a:off x="9139713" y="2574669"/>
            <a:ext cx="2432563" cy="1380634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Equipped for success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600" kern="0" dirty="0">
                <a:solidFill>
                  <a:srgbClr val="636569"/>
                </a:solidFill>
                <a:latin typeface="Calibri"/>
              </a:rPr>
              <a:t>Leading change management activities, including communication, education and analytics to ensure a seamless shift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218647-BAE2-62DB-2AC7-AB85E7475703}"/>
              </a:ext>
            </a:extLst>
          </p:cNvPr>
          <p:cNvSpPr/>
          <p:nvPr/>
        </p:nvSpPr>
        <p:spPr>
          <a:xfrm>
            <a:off x="9135436" y="2037504"/>
            <a:ext cx="2436840" cy="395171"/>
          </a:xfrm>
          <a:prstGeom prst="roundRect">
            <a:avLst>
              <a:gd name="adj" fmla="val 2107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600" b="1" dirty="0"/>
              <a:t>END-USER ENABLEMENT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6C5B6-D195-C47A-C5E4-8115AFC8C0D9}"/>
              </a:ext>
            </a:extLst>
          </p:cNvPr>
          <p:cNvGrpSpPr/>
          <p:nvPr/>
        </p:nvGrpSpPr>
        <p:grpSpPr>
          <a:xfrm>
            <a:off x="570789" y="5794472"/>
            <a:ext cx="11050422" cy="319446"/>
            <a:chOff x="521854" y="6050577"/>
            <a:chExt cx="11050422" cy="31944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4951D0E-7F50-C252-E074-6C23AB5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521854" y="6210300"/>
              <a:ext cx="11050422" cy="0"/>
            </a:xfrm>
            <a:prstGeom prst="line">
              <a:avLst/>
            </a:prstGeom>
            <a:ln w="381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BC777C-041E-D578-F585-F6D7CAB047A0}"/>
                </a:ext>
              </a:extLst>
            </p:cNvPr>
            <p:cNvSpPr txBox="1"/>
            <p:nvPr/>
          </p:nvSpPr>
          <p:spPr>
            <a:xfrm>
              <a:off x="5297749" y="6050577"/>
              <a:ext cx="1498633" cy="3194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2–6 months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587242"/>
      </p:ext>
    </p:extLst>
  </p:cSld>
  <p:clrMapOvr>
    <a:masterClrMapping/>
  </p:clrMapOvr>
</p:sld>
</file>

<file path=ppt/theme/theme1.xml><?xml version="1.0" encoding="utf-8"?>
<a:theme xmlns:a="http://schemas.openxmlformats.org/drawingml/2006/main" name="Veeva Template (external)">
  <a:themeElements>
    <a:clrScheme name="Veeva Palette 2023">
      <a:dk1>
        <a:srgbClr val="636569"/>
      </a:dk1>
      <a:lt1>
        <a:srgbClr val="FFFFFF"/>
      </a:lt1>
      <a:dk2>
        <a:srgbClr val="FF9E16"/>
      </a:dk2>
      <a:lt2>
        <a:srgbClr val="E7E6E6"/>
      </a:lt2>
      <a:accent1>
        <a:srgbClr val="FDB913"/>
      </a:accent1>
      <a:accent2>
        <a:srgbClr val="898A8D"/>
      </a:accent2>
      <a:accent3>
        <a:srgbClr val="1A76A3"/>
      </a:accent3>
      <a:accent4>
        <a:srgbClr val="00B6B9"/>
      </a:accent4>
      <a:accent5>
        <a:srgbClr val="DB6015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A1812DE2-6A81-924A-A38D-75FD3DED6DEC}" vid="{71563C57-26A7-054C-9B3A-C410BDBD3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Veeva Template (external)</Template>
  <TotalTime>2763</TotalTime>
  <Words>670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Veeva Template (external)</vt:lpstr>
      <vt:lpstr>Commercial Content Taxonomy for Life Sciences</vt:lpstr>
      <vt:lpstr>Commercial Content Taxonomy for Life Sciences</vt:lpstr>
      <vt:lpstr>Why Does the Industry Need a Taxonomy Standard?</vt:lpstr>
      <vt:lpstr>Commercial Content Taxonomy for Life Sciences</vt:lpstr>
      <vt:lpstr>Adopt the Commercial Content Taxonomy for Life Sciences</vt:lpstr>
      <vt:lpstr>Adopt the Commercial Content Taxonomy for Life Sciences</vt:lpstr>
      <vt:lpstr>Adopt the Commercial Content Taxonomy for Life Sciences</vt:lpstr>
      <vt:lpstr>4-Step Taxonomy Adoption Program</vt:lpstr>
      <vt:lpstr>4-Step Taxonomy Adoption Program</vt:lpstr>
      <vt:lpstr>Projected Industry Adoption of Taxonomy</vt:lpstr>
      <vt:lpstr>Your Current Taxonomy in Vault PromoMats</vt:lpstr>
      <vt:lpstr>For More Information, We Are Here to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Veeva Confidential Presentations</dc:title>
  <dc:creator>Annie Oakden</dc:creator>
  <cp:lastModifiedBy>Manon Berdu</cp:lastModifiedBy>
  <cp:revision>19</cp:revision>
  <cp:lastPrinted>2017-12-14T03:08:06Z</cp:lastPrinted>
  <dcterms:created xsi:type="dcterms:W3CDTF">2022-05-09T17:09:34Z</dcterms:created>
  <dcterms:modified xsi:type="dcterms:W3CDTF">2024-07-18T15:58:14Z</dcterms:modified>
</cp:coreProperties>
</file>